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14" r:id="rId2"/>
    <p:sldMasterId id="2147483735" r:id="rId3"/>
  </p:sldMasterIdLst>
  <p:notesMasterIdLst>
    <p:notesMasterId r:id="rId41"/>
  </p:notesMasterIdLst>
  <p:handoutMasterIdLst>
    <p:handoutMasterId r:id="rId42"/>
  </p:handoutMasterIdLst>
  <p:sldIdLst>
    <p:sldId id="297" r:id="rId4"/>
    <p:sldId id="324" r:id="rId5"/>
    <p:sldId id="4730" r:id="rId6"/>
    <p:sldId id="4729" r:id="rId7"/>
    <p:sldId id="4728" r:id="rId8"/>
    <p:sldId id="4727" r:id="rId9"/>
    <p:sldId id="4352" r:id="rId10"/>
    <p:sldId id="4353" r:id="rId11"/>
    <p:sldId id="4670" r:id="rId12"/>
    <p:sldId id="4355" r:id="rId13"/>
    <p:sldId id="4360" r:id="rId14"/>
    <p:sldId id="4709" r:id="rId15"/>
    <p:sldId id="1833" r:id="rId16"/>
    <p:sldId id="4375" r:id="rId17"/>
    <p:sldId id="300" r:id="rId18"/>
    <p:sldId id="1860" r:id="rId19"/>
    <p:sldId id="4362" r:id="rId20"/>
    <p:sldId id="4715" r:id="rId21"/>
    <p:sldId id="4379" r:id="rId22"/>
    <p:sldId id="4700" r:id="rId23"/>
    <p:sldId id="4367" r:id="rId24"/>
    <p:sldId id="8491" r:id="rId25"/>
    <p:sldId id="8474" r:id="rId26"/>
    <p:sldId id="8475" r:id="rId27"/>
    <p:sldId id="351" r:id="rId28"/>
    <p:sldId id="8494" r:id="rId29"/>
    <p:sldId id="8492" r:id="rId30"/>
    <p:sldId id="8493" r:id="rId31"/>
    <p:sldId id="356" r:id="rId32"/>
    <p:sldId id="8496" r:id="rId33"/>
    <p:sldId id="353" r:id="rId34"/>
    <p:sldId id="354" r:id="rId35"/>
    <p:sldId id="8477" r:id="rId36"/>
    <p:sldId id="8478" r:id="rId37"/>
    <p:sldId id="8479" r:id="rId38"/>
    <p:sldId id="8480" r:id="rId39"/>
    <p:sldId id="295"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2" autoAdjust="0"/>
    <p:restoredTop sz="65009" autoAdjust="0"/>
  </p:normalViewPr>
  <p:slideViewPr>
    <p:cSldViewPr snapToGrid="0">
      <p:cViewPr varScale="1">
        <p:scale>
          <a:sx n="181" d="100"/>
          <a:sy n="181" d="100"/>
        </p:scale>
        <p:origin x="2556" y="1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2ACA448C-AF25-4ED5-9196-4E463D67ECE1}"/>
    <pc:docChg chg="undo custSel addSld delSld modSld">
      <pc:chgData name="Pam Lahoud" userId="c994f292-3cc1-4aab-a3ce-64a1485190d9" providerId="ADAL" clId="{2ACA448C-AF25-4ED5-9196-4E463D67ECE1}" dt="2019-05-22T21:14:46.062" v="180" actId="2696"/>
      <pc:docMkLst>
        <pc:docMk/>
      </pc:docMkLst>
      <pc:sldChg chg="delSp modSp">
        <pc:chgData name="Pam Lahoud" userId="c994f292-3cc1-4aab-a3ce-64a1485190d9" providerId="ADAL" clId="{2ACA448C-AF25-4ED5-9196-4E463D67ECE1}" dt="2019-05-22T21:09:19.735" v="15" actId="2710"/>
        <pc:sldMkLst>
          <pc:docMk/>
          <pc:sldMk cId="4224947646" sldId="297"/>
        </pc:sldMkLst>
        <pc:spChg chg="del mod">
          <ac:chgData name="Pam Lahoud" userId="c994f292-3cc1-4aab-a3ce-64a1485190d9" providerId="ADAL" clId="{2ACA448C-AF25-4ED5-9196-4E463D67ECE1}" dt="2019-05-22T21:09:06.979" v="12" actId="478"/>
          <ac:spMkLst>
            <pc:docMk/>
            <pc:sldMk cId="4224947646" sldId="297"/>
            <ac:spMk id="2" creationId="{30B770CE-3AD2-2D48-8C7B-F26D812EFEF9}"/>
          </ac:spMkLst>
        </pc:spChg>
        <pc:spChg chg="mod">
          <ac:chgData name="Pam Lahoud" userId="c994f292-3cc1-4aab-a3ce-64a1485190d9" providerId="ADAL" clId="{2ACA448C-AF25-4ED5-9196-4E463D67ECE1}" dt="2019-05-22T21:09:19.735" v="15" actId="2710"/>
          <ac:spMkLst>
            <pc:docMk/>
            <pc:sldMk cId="4224947646" sldId="297"/>
            <ac:spMk id="4" creationId="{AEAFC22A-6496-E745-A231-543E4C153F7C}"/>
          </ac:spMkLst>
        </pc:spChg>
      </pc:sldChg>
      <pc:sldChg chg="add">
        <pc:chgData name="Pam Lahoud" userId="c994f292-3cc1-4aab-a3ce-64a1485190d9" providerId="ADAL" clId="{2ACA448C-AF25-4ED5-9196-4E463D67ECE1}" dt="2019-05-22T21:11:39.098" v="35"/>
        <pc:sldMkLst>
          <pc:docMk/>
          <pc:sldMk cId="940594756" sldId="300"/>
        </pc:sldMkLst>
      </pc:sldChg>
      <pc:sldChg chg="addSp delSp modSp">
        <pc:chgData name="Pam Lahoud" userId="c994f292-3cc1-4aab-a3ce-64a1485190d9" providerId="ADAL" clId="{2ACA448C-AF25-4ED5-9196-4E463D67ECE1}" dt="2019-05-22T21:10:29.394" v="25" actId="14100"/>
        <pc:sldMkLst>
          <pc:docMk/>
          <pc:sldMk cId="1015923347" sldId="324"/>
        </pc:sldMkLst>
        <pc:spChg chg="del">
          <ac:chgData name="Pam Lahoud" userId="c994f292-3cc1-4aab-a3ce-64a1485190d9" providerId="ADAL" clId="{2ACA448C-AF25-4ED5-9196-4E463D67ECE1}" dt="2019-05-22T21:10:10.661" v="20" actId="478"/>
          <ac:spMkLst>
            <pc:docMk/>
            <pc:sldMk cId="1015923347" sldId="324"/>
            <ac:spMk id="2" creationId="{06DD1C36-F76A-4C47-AB42-ACE824C8DC43}"/>
          </ac:spMkLst>
        </pc:spChg>
        <pc:spChg chg="del">
          <ac:chgData name="Pam Lahoud" userId="c994f292-3cc1-4aab-a3ce-64a1485190d9" providerId="ADAL" clId="{2ACA448C-AF25-4ED5-9196-4E463D67ECE1}" dt="2019-05-22T21:09:45.522" v="19"/>
          <ac:spMkLst>
            <pc:docMk/>
            <pc:sldMk cId="1015923347" sldId="324"/>
            <ac:spMk id="3" creationId="{F436A8D0-7C00-4890-8DEB-5C3DB9F357A9}"/>
          </ac:spMkLst>
        </pc:spChg>
        <pc:spChg chg="add mod">
          <ac:chgData name="Pam Lahoud" userId="c994f292-3cc1-4aab-a3ce-64a1485190d9" providerId="ADAL" clId="{2ACA448C-AF25-4ED5-9196-4E463D67ECE1}" dt="2019-05-22T21:10:29.394" v="25" actId="14100"/>
          <ac:spMkLst>
            <pc:docMk/>
            <pc:sldMk cId="1015923347" sldId="324"/>
            <ac:spMk id="4" creationId="{36148F93-70A5-48A7-B930-F9EA21B14F33}"/>
          </ac:spMkLst>
        </pc:spChg>
      </pc:sldChg>
      <pc:sldChg chg="del">
        <pc:chgData name="Pam Lahoud" userId="c994f292-3cc1-4aab-a3ce-64a1485190d9" providerId="ADAL" clId="{2ACA448C-AF25-4ED5-9196-4E463D67ECE1}" dt="2019-05-22T21:14:46.062" v="180" actId="2696"/>
        <pc:sldMkLst>
          <pc:docMk/>
          <pc:sldMk cId="216765476" sldId="325"/>
        </pc:sldMkLst>
      </pc:sldChg>
      <pc:sldChg chg="add">
        <pc:chgData name="Pam Lahoud" userId="c994f292-3cc1-4aab-a3ce-64a1485190d9" providerId="ADAL" clId="{2ACA448C-AF25-4ED5-9196-4E463D67ECE1}" dt="2019-05-22T21:11:39.098" v="35"/>
        <pc:sldMkLst>
          <pc:docMk/>
          <pc:sldMk cId="1068387730" sldId="1833"/>
        </pc:sldMkLst>
      </pc:sldChg>
      <pc:sldChg chg="add">
        <pc:chgData name="Pam Lahoud" userId="c994f292-3cc1-4aab-a3ce-64a1485190d9" providerId="ADAL" clId="{2ACA448C-AF25-4ED5-9196-4E463D67ECE1}" dt="2019-05-22T21:11:39.098" v="35"/>
        <pc:sldMkLst>
          <pc:docMk/>
          <pc:sldMk cId="3043429950" sldId="1860"/>
        </pc:sldMkLst>
      </pc:sldChg>
      <pc:sldChg chg="modSp add">
        <pc:chgData name="Pam Lahoud" userId="c994f292-3cc1-4aab-a3ce-64a1485190d9" providerId="ADAL" clId="{2ACA448C-AF25-4ED5-9196-4E463D67ECE1}" dt="2019-05-22T21:14:06.419" v="179" actId="20577"/>
        <pc:sldMkLst>
          <pc:docMk/>
          <pc:sldMk cId="2973122093" sldId="4352"/>
        </pc:sldMkLst>
        <pc:spChg chg="mod">
          <ac:chgData name="Pam Lahoud" userId="c994f292-3cc1-4aab-a3ce-64a1485190d9" providerId="ADAL" clId="{2ACA448C-AF25-4ED5-9196-4E463D67ECE1}" dt="2019-05-22T21:14:06.419" v="179" actId="20577"/>
          <ac:spMkLst>
            <pc:docMk/>
            <pc:sldMk cId="2973122093" sldId="4352"/>
            <ac:spMk id="6" creationId="{00000000-0000-0000-0000-000000000000}"/>
          </ac:spMkLst>
        </pc:spChg>
      </pc:sldChg>
      <pc:sldChg chg="add">
        <pc:chgData name="Pam Lahoud" userId="c994f292-3cc1-4aab-a3ce-64a1485190d9" providerId="ADAL" clId="{2ACA448C-AF25-4ED5-9196-4E463D67ECE1}" dt="2019-05-22T21:11:39.098" v="35"/>
        <pc:sldMkLst>
          <pc:docMk/>
          <pc:sldMk cId="1122910760" sldId="4353"/>
        </pc:sldMkLst>
      </pc:sldChg>
      <pc:sldChg chg="add">
        <pc:chgData name="Pam Lahoud" userId="c994f292-3cc1-4aab-a3ce-64a1485190d9" providerId="ADAL" clId="{2ACA448C-AF25-4ED5-9196-4E463D67ECE1}" dt="2019-05-22T21:11:39.098" v="35"/>
        <pc:sldMkLst>
          <pc:docMk/>
          <pc:sldMk cId="1087001240" sldId="4355"/>
        </pc:sldMkLst>
      </pc:sldChg>
      <pc:sldChg chg="add">
        <pc:chgData name="Pam Lahoud" userId="c994f292-3cc1-4aab-a3ce-64a1485190d9" providerId="ADAL" clId="{2ACA448C-AF25-4ED5-9196-4E463D67ECE1}" dt="2019-05-22T21:11:39.098" v="35"/>
        <pc:sldMkLst>
          <pc:docMk/>
          <pc:sldMk cId="3766069067" sldId="4360"/>
        </pc:sldMkLst>
      </pc:sldChg>
      <pc:sldChg chg="add">
        <pc:chgData name="Pam Lahoud" userId="c994f292-3cc1-4aab-a3ce-64a1485190d9" providerId="ADAL" clId="{2ACA448C-AF25-4ED5-9196-4E463D67ECE1}" dt="2019-05-22T21:11:39.098" v="35"/>
        <pc:sldMkLst>
          <pc:docMk/>
          <pc:sldMk cId="2194511247" sldId="4362"/>
        </pc:sldMkLst>
      </pc:sldChg>
      <pc:sldChg chg="add">
        <pc:chgData name="Pam Lahoud" userId="c994f292-3cc1-4aab-a3ce-64a1485190d9" providerId="ADAL" clId="{2ACA448C-AF25-4ED5-9196-4E463D67ECE1}" dt="2019-05-22T21:11:39.098" v="35"/>
        <pc:sldMkLst>
          <pc:docMk/>
          <pc:sldMk cId="276576014" sldId="4367"/>
        </pc:sldMkLst>
      </pc:sldChg>
      <pc:sldChg chg="add">
        <pc:chgData name="Pam Lahoud" userId="c994f292-3cc1-4aab-a3ce-64a1485190d9" providerId="ADAL" clId="{2ACA448C-AF25-4ED5-9196-4E463D67ECE1}" dt="2019-05-22T21:11:39.098" v="35"/>
        <pc:sldMkLst>
          <pc:docMk/>
          <pc:sldMk cId="4134612233" sldId="4375"/>
        </pc:sldMkLst>
      </pc:sldChg>
      <pc:sldChg chg="add">
        <pc:chgData name="Pam Lahoud" userId="c994f292-3cc1-4aab-a3ce-64a1485190d9" providerId="ADAL" clId="{2ACA448C-AF25-4ED5-9196-4E463D67ECE1}" dt="2019-05-22T21:11:39.098" v="35"/>
        <pc:sldMkLst>
          <pc:docMk/>
          <pc:sldMk cId="1021704877" sldId="4379"/>
        </pc:sldMkLst>
      </pc:sldChg>
      <pc:sldChg chg="add">
        <pc:chgData name="Pam Lahoud" userId="c994f292-3cc1-4aab-a3ce-64a1485190d9" providerId="ADAL" clId="{2ACA448C-AF25-4ED5-9196-4E463D67ECE1}" dt="2019-05-22T21:11:39.098" v="35"/>
        <pc:sldMkLst>
          <pc:docMk/>
          <pc:sldMk cId="2849558357" sldId="4670"/>
        </pc:sldMkLst>
      </pc:sldChg>
      <pc:sldChg chg="add">
        <pc:chgData name="Pam Lahoud" userId="c994f292-3cc1-4aab-a3ce-64a1485190d9" providerId="ADAL" clId="{2ACA448C-AF25-4ED5-9196-4E463D67ECE1}" dt="2019-05-22T21:11:39.098" v="35"/>
        <pc:sldMkLst>
          <pc:docMk/>
          <pc:sldMk cId="2660700888" sldId="4700"/>
        </pc:sldMkLst>
      </pc:sldChg>
      <pc:sldChg chg="add">
        <pc:chgData name="Pam Lahoud" userId="c994f292-3cc1-4aab-a3ce-64a1485190d9" providerId="ADAL" clId="{2ACA448C-AF25-4ED5-9196-4E463D67ECE1}" dt="2019-05-22T21:11:39.098" v="35"/>
        <pc:sldMkLst>
          <pc:docMk/>
          <pc:sldMk cId="516492955" sldId="4709"/>
        </pc:sldMkLst>
      </pc:sldChg>
      <pc:sldChg chg="add">
        <pc:chgData name="Pam Lahoud" userId="c994f292-3cc1-4aab-a3ce-64a1485190d9" providerId="ADAL" clId="{2ACA448C-AF25-4ED5-9196-4E463D67ECE1}" dt="2019-05-22T21:11:39.098" v="35"/>
        <pc:sldMkLst>
          <pc:docMk/>
          <pc:sldMk cId="1182174229" sldId="4715"/>
        </pc:sldMkLst>
      </pc:sldChg>
      <pc:sldChg chg="add">
        <pc:chgData name="Pam Lahoud" userId="c994f292-3cc1-4aab-a3ce-64a1485190d9" providerId="ADAL" clId="{2ACA448C-AF25-4ED5-9196-4E463D67ECE1}" dt="2019-05-22T21:11:39.098" v="35"/>
        <pc:sldMkLst>
          <pc:docMk/>
          <pc:sldMk cId="1913201926" sldId="4727"/>
        </pc:sldMkLst>
      </pc:sldChg>
      <pc:sldChg chg="add">
        <pc:chgData name="Pam Lahoud" userId="c994f292-3cc1-4aab-a3ce-64a1485190d9" providerId="ADAL" clId="{2ACA448C-AF25-4ED5-9196-4E463D67ECE1}" dt="2019-05-22T21:11:39.098" v="35"/>
        <pc:sldMkLst>
          <pc:docMk/>
          <pc:sldMk cId="3975862792" sldId="4728"/>
        </pc:sldMkLst>
      </pc:sldChg>
      <pc:sldChg chg="add">
        <pc:chgData name="Pam Lahoud" userId="c994f292-3cc1-4aab-a3ce-64a1485190d9" providerId="ADAL" clId="{2ACA448C-AF25-4ED5-9196-4E463D67ECE1}" dt="2019-05-22T21:11:39.098" v="35"/>
        <pc:sldMkLst>
          <pc:docMk/>
          <pc:sldMk cId="3433868472" sldId="4729"/>
        </pc:sldMkLst>
      </pc:sldChg>
      <pc:sldChg chg="add">
        <pc:chgData name="Pam Lahoud" userId="c994f292-3cc1-4aab-a3ce-64a1485190d9" providerId="ADAL" clId="{2ACA448C-AF25-4ED5-9196-4E463D67ECE1}" dt="2019-05-22T21:11:39.098" v="35"/>
        <pc:sldMkLst>
          <pc:docMk/>
          <pc:sldMk cId="826956306" sldId="4730"/>
        </pc:sldMkLst>
      </pc:sldChg>
      <pc:sldChg chg="addSp delSp modSp">
        <pc:chgData name="Pam Lahoud" userId="c994f292-3cc1-4aab-a3ce-64a1485190d9" providerId="ADAL" clId="{2ACA448C-AF25-4ED5-9196-4E463D67ECE1}" dt="2019-05-22T21:11:09.990" v="34"/>
        <pc:sldMkLst>
          <pc:docMk/>
          <pc:sldMk cId="1287179378" sldId="8491"/>
        </pc:sldMkLst>
        <pc:spChg chg="del">
          <ac:chgData name="Pam Lahoud" userId="c994f292-3cc1-4aab-a3ce-64a1485190d9" providerId="ADAL" clId="{2ACA448C-AF25-4ED5-9196-4E463D67ECE1}" dt="2019-05-22T21:09:32.234" v="16" actId="478"/>
          <ac:spMkLst>
            <pc:docMk/>
            <pc:sldMk cId="1287179378" sldId="8491"/>
            <ac:spMk id="2" creationId="{F514C40C-D3E3-4444-AF31-9002242ECA68}"/>
          </ac:spMkLst>
        </pc:spChg>
        <pc:spChg chg="del">
          <ac:chgData name="Pam Lahoud" userId="c994f292-3cc1-4aab-a3ce-64a1485190d9" providerId="ADAL" clId="{2ACA448C-AF25-4ED5-9196-4E463D67ECE1}" dt="2019-05-22T21:07:32.422" v="0"/>
          <ac:spMkLst>
            <pc:docMk/>
            <pc:sldMk cId="1287179378" sldId="8491"/>
            <ac:spMk id="3" creationId="{00000000-0000-0000-0000-000000000000}"/>
          </ac:spMkLst>
        </pc:spChg>
        <pc:spChg chg="add del mod">
          <ac:chgData name="Pam Lahoud" userId="c994f292-3cc1-4aab-a3ce-64a1485190d9" providerId="ADAL" clId="{2ACA448C-AF25-4ED5-9196-4E463D67ECE1}" dt="2019-05-22T21:08:30.282" v="6"/>
          <ac:spMkLst>
            <pc:docMk/>
            <pc:sldMk cId="1287179378" sldId="8491"/>
            <ac:spMk id="4" creationId="{7D2174A7-CFEE-433E-B837-DC2C508D0001}"/>
          </ac:spMkLst>
        </pc:spChg>
        <pc:spChg chg="add del mod">
          <ac:chgData name="Pam Lahoud" userId="c994f292-3cc1-4aab-a3ce-64a1485190d9" providerId="ADAL" clId="{2ACA448C-AF25-4ED5-9196-4E463D67ECE1}" dt="2019-05-22T21:08:13.718" v="4"/>
          <ac:spMkLst>
            <pc:docMk/>
            <pc:sldMk cId="1287179378" sldId="8491"/>
            <ac:spMk id="6" creationId="{EC7B2925-F1CB-4247-B8ED-FF501554A7C6}"/>
          </ac:spMkLst>
        </pc:spChg>
        <pc:spChg chg="add del mod">
          <ac:chgData name="Pam Lahoud" userId="c994f292-3cc1-4aab-a3ce-64a1485190d9" providerId="ADAL" clId="{2ACA448C-AF25-4ED5-9196-4E463D67ECE1}" dt="2019-05-22T21:08:30.282" v="6"/>
          <ac:spMkLst>
            <pc:docMk/>
            <pc:sldMk cId="1287179378" sldId="8491"/>
            <ac:spMk id="7" creationId="{2875B3CE-1659-4DE9-A3A7-60DBC4493DC5}"/>
          </ac:spMkLst>
        </pc:spChg>
        <pc:spChg chg="add mod">
          <ac:chgData name="Pam Lahoud" userId="c994f292-3cc1-4aab-a3ce-64a1485190d9" providerId="ADAL" clId="{2ACA448C-AF25-4ED5-9196-4E463D67ECE1}" dt="2019-05-22T21:11:00.435" v="30" actId="20577"/>
          <ac:spMkLst>
            <pc:docMk/>
            <pc:sldMk cId="1287179378" sldId="8491"/>
            <ac:spMk id="9" creationId="{EF0C52AB-1581-4E05-A41B-7E4B17E116CA}"/>
          </ac:spMkLst>
        </pc:spChg>
        <pc:spChg chg="add del mod">
          <ac:chgData name="Pam Lahoud" userId="c994f292-3cc1-4aab-a3ce-64a1485190d9" providerId="ADAL" clId="{2ACA448C-AF25-4ED5-9196-4E463D67ECE1}" dt="2019-05-22T21:11:09.990" v="34"/>
          <ac:spMkLst>
            <pc:docMk/>
            <pc:sldMk cId="1287179378" sldId="8491"/>
            <ac:spMk id="10" creationId="{91060331-D740-44F3-B605-A3E254CAEC8A}"/>
          </ac:spMkLst>
        </pc:spChg>
        <pc:spChg chg="add del mod">
          <ac:chgData name="Pam Lahoud" userId="c994f292-3cc1-4aab-a3ce-64a1485190d9" providerId="ADAL" clId="{2ACA448C-AF25-4ED5-9196-4E463D67ECE1}" dt="2019-05-22T21:11:09.626" v="33"/>
          <ac:spMkLst>
            <pc:docMk/>
            <pc:sldMk cId="1287179378" sldId="8491"/>
            <ac:spMk id="11" creationId="{5BD6CF87-7483-4810-BAFD-3B5404AD2D1B}"/>
          </ac:spMkLst>
        </pc:spChg>
        <pc:spChg chg="del mod">
          <ac:chgData name="Pam Lahoud" userId="c994f292-3cc1-4aab-a3ce-64a1485190d9" providerId="ADAL" clId="{2ACA448C-AF25-4ED5-9196-4E463D67ECE1}" dt="2019-05-22T21:08:04.451" v="3" actId="478"/>
          <ac:spMkLst>
            <pc:docMk/>
            <pc:sldMk cId="1287179378" sldId="8491"/>
            <ac:spMk id="14" creationId="{0CD0F556-7132-46BA-8AEA-2A8CCCA63CA0}"/>
          </ac:spMkLst>
        </pc:spChg>
        <pc:picChg chg="del">
          <ac:chgData name="Pam Lahoud" userId="c994f292-3cc1-4aab-a3ce-64a1485190d9" providerId="ADAL" clId="{2ACA448C-AF25-4ED5-9196-4E463D67ECE1}" dt="2019-05-22T21:09:34.221" v="17" actId="478"/>
          <ac:picMkLst>
            <pc:docMk/>
            <pc:sldMk cId="1287179378" sldId="8491"/>
            <ac:picMk id="8" creationId="{B421597F-6698-41FB-A122-EA767810D4B1}"/>
          </ac:picMkLst>
        </pc:picChg>
        <pc:picChg chg="del">
          <ac:chgData name="Pam Lahoud" userId="c994f292-3cc1-4aab-a3ce-64a1485190d9" providerId="ADAL" clId="{2ACA448C-AF25-4ED5-9196-4E463D67ECE1}" dt="2019-05-22T21:09:35.465" v="18" actId="478"/>
          <ac:picMkLst>
            <pc:docMk/>
            <pc:sldMk cId="1287179378" sldId="8491"/>
            <ac:picMk id="15" creationId="{73581259-7AE5-4DD4-A6F2-019AB6500EE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8286956712924"/>
          <c:y val="4.5793666557893395E-2"/>
          <c:w val="0.81520582350687498"/>
          <c:h val="0.57941335204828126"/>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bg2">
                  <a:lumMod val="50000"/>
                </a:schemeClr>
              </a:solidFill>
              <a:ln>
                <a:noFill/>
              </a:ln>
              <a:effectLst/>
            </c:spPr>
            <c:extLst>
              <c:ext xmlns:c16="http://schemas.microsoft.com/office/drawing/2014/chart" uri="{C3380CC4-5D6E-409C-BE32-E72D297353CC}">
                <c16:uniqueId val="{00000001-AB0F-4F62-99EE-BA7C9667A604}"/>
              </c:ext>
            </c:extLst>
          </c:dPt>
          <c:dPt>
            <c:idx val="1"/>
            <c:invertIfNegative val="0"/>
            <c:bubble3D val="0"/>
            <c:spPr>
              <a:solidFill>
                <a:srgbClr val="0070C0"/>
              </a:solidFill>
              <a:ln>
                <a:noFill/>
              </a:ln>
              <a:effectLst/>
            </c:spPr>
            <c:extLst>
              <c:ext xmlns:c16="http://schemas.microsoft.com/office/drawing/2014/chart" uri="{C3380CC4-5D6E-409C-BE32-E72D297353CC}">
                <c16:uniqueId val="{00000003-252A-4EAB-9BCE-42BF93E57626}"/>
              </c:ext>
            </c:extLst>
          </c:dPt>
          <c:cat>
            <c:strRef>
              <c:f>Sheet1!$A$2:$A$3</c:f>
              <c:strCache>
                <c:ptCount val="2"/>
                <c:pt idx="0">
                  <c:v>2S Intel® Xeon® processor E5-2699 v3</c:v>
                </c:pt>
                <c:pt idx="1">
                  <c:v>2S 2nd Gen Intel® Xeon® Platinum 8280 processor</c:v>
                </c:pt>
              </c:strCache>
            </c:strRef>
          </c:cat>
          <c:val>
            <c:numRef>
              <c:f>Sheet1!$B$2:$B$3</c:f>
              <c:numCache>
                <c:formatCode>General</c:formatCode>
                <c:ptCount val="2"/>
                <c:pt idx="0">
                  <c:v>1</c:v>
                </c:pt>
                <c:pt idx="1">
                  <c:v>24.8</c:v>
                </c:pt>
              </c:numCache>
            </c:numRef>
          </c:val>
          <c:extLst>
            <c:ext xmlns:c16="http://schemas.microsoft.com/office/drawing/2014/chart" uri="{C3380CC4-5D6E-409C-BE32-E72D297353CC}">
              <c16:uniqueId val="{00000002-AB0F-4F62-99EE-BA7C9667A604}"/>
            </c:ext>
          </c:extLst>
        </c:ser>
        <c:dLbls>
          <c:showLegendKey val="0"/>
          <c:showVal val="0"/>
          <c:showCatName val="0"/>
          <c:showSerName val="0"/>
          <c:showPercent val="0"/>
          <c:showBubbleSize val="0"/>
        </c:dLbls>
        <c:gapWidth val="150"/>
        <c:overlap val="100"/>
        <c:axId val="664937984"/>
        <c:axId val="664938376"/>
      </c:barChart>
      <c:catAx>
        <c:axId val="664937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664938376"/>
        <c:crosses val="autoZero"/>
        <c:auto val="1"/>
        <c:lblAlgn val="ctr"/>
        <c:lblOffset val="100"/>
        <c:noMultiLvlLbl val="0"/>
      </c:catAx>
      <c:valAx>
        <c:axId val="664938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4937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it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5"/>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5"/>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5"/>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5"/>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5"/>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5"/>
      <dgm:spPr/>
    </dgm:pt>
    <dgm:pt modelId="{1F510C15-0D65-4617-8143-13CF6D962CEC}" type="pres">
      <dgm:prSet presAssocID="{7D373DB3-0060-46DD-AE28-D45FD41C0988}" presName="vert1" presStyleCnt="0"/>
      <dgm:spPr/>
    </dgm:pt>
    <dgm:pt modelId="{E79B3A54-B8FE-41E0-9EF5-31035C61C622}" type="pres">
      <dgm:prSet presAssocID="{42919BED-AA03-4D74-8676-1E49BA0CAA3B}" presName="thickLine" presStyleLbl="alignNode1" presStyleIdx="3" presStyleCnt="5"/>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3" presStyleCnt="5"/>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4" presStyleCnt="5"/>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4" presStyleCnt="5"/>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3" destOrd="0" parTransId="{9B4BA0A4-5018-425C-92BC-0333A6BB2281}" sibTransId="{16F83D88-8AD7-4C4F-B779-C046DFDD0ED7}"/>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4"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63FA2F2A-405A-43D2-8F8A-F770E78CF7D9}" type="presParOf" srcId="{E934C1B4-3D96-4055-9986-C9C53444DA1E}" destId="{E79B3A54-B8FE-41E0-9EF5-31035C61C622}" srcOrd="6" destOrd="0" presId="urn:microsoft.com/office/officeart/2008/layout/LinedList"/>
    <dgm:cxn modelId="{22AA0FDB-5727-4CDC-97E4-F8977B99F770}" type="presParOf" srcId="{E934C1B4-3D96-4055-9986-C9C53444DA1E}" destId="{181A54BC-391E-48AC-892A-77F16FBEBC71}" srcOrd="7"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8" destOrd="0" presId="urn:microsoft.com/office/officeart/2008/layout/LinedList"/>
    <dgm:cxn modelId="{03BA8BEC-2427-4EE7-AA4D-A67FC39D055C}" type="presParOf" srcId="{E934C1B4-3D96-4055-9986-C9C53444DA1E}" destId="{B284A4EF-AC0B-4761-BE1D-572D6CF521DA}" srcOrd="9"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084212-ACBB-43C2-BC9D-38B40AC33517}"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53376F5B-DA8D-4F9D-A7E1-4BF0A15E613D}">
      <dgm:prSet phldrT="[Text]" custT="1"/>
      <dgm:spPr/>
      <dgm:t>
        <a:bodyPr/>
        <a:lstStyle/>
        <a:p>
          <a:r>
            <a:rPr lang="en-US" sz="1800" b="1" dirty="0"/>
            <a:t>1</a:t>
          </a:r>
        </a:p>
      </dgm:t>
    </dgm:pt>
    <dgm:pt modelId="{9DA423F0-8470-4F54-B354-20C22E3B2D29}" type="parTrans" cxnId="{BAC88795-2CDB-4F81-BA74-925BF5F33F31}">
      <dgm:prSet/>
      <dgm:spPr/>
      <dgm:t>
        <a:bodyPr/>
        <a:lstStyle/>
        <a:p>
          <a:endParaRPr lang="en-US" sz="2400" b="1"/>
        </a:p>
      </dgm:t>
    </dgm:pt>
    <dgm:pt modelId="{2A3DECCC-4282-456E-8765-2E9DC5DF65DB}" type="sibTrans" cxnId="{BAC88795-2CDB-4F81-BA74-925BF5F33F31}">
      <dgm:prSet/>
      <dgm:spPr/>
      <dgm:t>
        <a:bodyPr/>
        <a:lstStyle/>
        <a:p>
          <a:endParaRPr lang="en-US" sz="2400" b="1"/>
        </a:p>
      </dgm:t>
    </dgm:pt>
    <dgm:pt modelId="{C43433C0-98F2-4F5B-9550-AE956D2EAA4A}">
      <dgm:prSet phldrT="[Text]" custT="1"/>
      <dgm:spPr/>
      <dgm:t>
        <a:bodyPr/>
        <a:lstStyle/>
        <a:p>
          <a:r>
            <a:rPr lang="en-US" sz="1800" b="1" dirty="0"/>
            <a:t>2</a:t>
          </a:r>
        </a:p>
      </dgm:t>
    </dgm:pt>
    <dgm:pt modelId="{BB94709D-F873-48D1-AFF2-46C87D0BA484}" type="parTrans" cxnId="{9A581BC8-4A17-406D-93D1-FFC7399BD7CE}">
      <dgm:prSet/>
      <dgm:spPr/>
      <dgm:t>
        <a:bodyPr/>
        <a:lstStyle/>
        <a:p>
          <a:endParaRPr lang="en-US" sz="2400" b="1"/>
        </a:p>
      </dgm:t>
    </dgm:pt>
    <dgm:pt modelId="{88A3D435-BA13-4E76-AD72-3893D9350AC0}" type="sibTrans" cxnId="{9A581BC8-4A17-406D-93D1-FFC7399BD7CE}">
      <dgm:prSet/>
      <dgm:spPr/>
      <dgm:t>
        <a:bodyPr/>
        <a:lstStyle/>
        <a:p>
          <a:endParaRPr lang="en-US" sz="2400" b="1"/>
        </a:p>
      </dgm:t>
    </dgm:pt>
    <dgm:pt modelId="{130AFB65-90C3-4DD5-A986-4362B581A3D6}">
      <dgm:prSet phldrT="[Text]" custT="1"/>
      <dgm:spPr/>
      <dgm:t>
        <a:bodyPr/>
        <a:lstStyle/>
        <a:p>
          <a:r>
            <a:rPr lang="en-US" sz="1800" b="1" dirty="0"/>
            <a:t>3</a:t>
          </a:r>
        </a:p>
      </dgm:t>
    </dgm:pt>
    <dgm:pt modelId="{719D4FF1-F976-4AAF-9885-C66444FFF8F5}" type="parTrans" cxnId="{FCC6D487-3B12-4880-BFBC-BEAA1FD4CCE5}">
      <dgm:prSet/>
      <dgm:spPr/>
      <dgm:t>
        <a:bodyPr/>
        <a:lstStyle/>
        <a:p>
          <a:endParaRPr lang="en-US" sz="2400" b="1"/>
        </a:p>
      </dgm:t>
    </dgm:pt>
    <dgm:pt modelId="{053FFE3F-8E7A-4978-A89E-030CB6C6CB33}" type="sibTrans" cxnId="{FCC6D487-3B12-4880-BFBC-BEAA1FD4CCE5}">
      <dgm:prSet/>
      <dgm:spPr/>
      <dgm:t>
        <a:bodyPr/>
        <a:lstStyle/>
        <a:p>
          <a:endParaRPr lang="en-US" sz="2400" b="1"/>
        </a:p>
      </dgm:t>
    </dgm:pt>
    <dgm:pt modelId="{3BFAB435-F00C-4FF9-BD54-95C91FBA26E8}" type="pres">
      <dgm:prSet presAssocID="{EC084212-ACBB-43C2-BC9D-38B40AC33517}" presName="Name0" presStyleCnt="0">
        <dgm:presLayoutVars>
          <dgm:chMax val="7"/>
          <dgm:chPref val="7"/>
          <dgm:dir/>
          <dgm:animLvl val="lvl"/>
        </dgm:presLayoutVars>
      </dgm:prSet>
      <dgm:spPr/>
    </dgm:pt>
    <dgm:pt modelId="{8C462B95-31AC-452E-BFFA-B3811F722F8B}" type="pres">
      <dgm:prSet presAssocID="{53376F5B-DA8D-4F9D-A7E1-4BF0A15E613D}" presName="Accent1" presStyleCnt="0"/>
      <dgm:spPr/>
    </dgm:pt>
    <dgm:pt modelId="{6E02E2C6-2E91-488A-A34B-D1D936249925}" type="pres">
      <dgm:prSet presAssocID="{53376F5B-DA8D-4F9D-A7E1-4BF0A15E613D}" presName="Accent" presStyleLbl="node1" presStyleIdx="0" presStyleCnt="3"/>
      <dgm:spPr>
        <a:solidFill>
          <a:schemeClr val="accent3"/>
        </a:solidFill>
      </dgm:spPr>
    </dgm:pt>
    <dgm:pt modelId="{6AD7E580-B416-42E9-B558-83DB236EA856}" type="pres">
      <dgm:prSet presAssocID="{53376F5B-DA8D-4F9D-A7E1-4BF0A15E613D}" presName="Parent1" presStyleLbl="revTx" presStyleIdx="0" presStyleCnt="3">
        <dgm:presLayoutVars>
          <dgm:chMax val="1"/>
          <dgm:chPref val="1"/>
          <dgm:bulletEnabled val="1"/>
        </dgm:presLayoutVars>
      </dgm:prSet>
      <dgm:spPr/>
    </dgm:pt>
    <dgm:pt modelId="{082878CD-3C5F-46BC-A835-8E85CC22D27D}" type="pres">
      <dgm:prSet presAssocID="{C43433C0-98F2-4F5B-9550-AE956D2EAA4A}" presName="Accent2" presStyleCnt="0"/>
      <dgm:spPr/>
    </dgm:pt>
    <dgm:pt modelId="{6A270F3B-BC41-4A97-94D2-38328E6F1B8B}" type="pres">
      <dgm:prSet presAssocID="{C43433C0-98F2-4F5B-9550-AE956D2EAA4A}" presName="Accent" presStyleLbl="node1" presStyleIdx="1" presStyleCnt="3"/>
      <dgm:spPr>
        <a:solidFill>
          <a:schemeClr val="accent3"/>
        </a:solidFill>
      </dgm:spPr>
    </dgm:pt>
    <dgm:pt modelId="{D1DD8037-E02D-4393-A788-87B68B1ADF1C}" type="pres">
      <dgm:prSet presAssocID="{C43433C0-98F2-4F5B-9550-AE956D2EAA4A}" presName="Parent2" presStyleLbl="revTx" presStyleIdx="1" presStyleCnt="3">
        <dgm:presLayoutVars>
          <dgm:chMax val="1"/>
          <dgm:chPref val="1"/>
          <dgm:bulletEnabled val="1"/>
        </dgm:presLayoutVars>
      </dgm:prSet>
      <dgm:spPr/>
    </dgm:pt>
    <dgm:pt modelId="{435B3B91-A6CA-4FB2-A525-DB2FA66E0FF7}" type="pres">
      <dgm:prSet presAssocID="{130AFB65-90C3-4DD5-A986-4362B581A3D6}" presName="Accent3" presStyleCnt="0"/>
      <dgm:spPr/>
    </dgm:pt>
    <dgm:pt modelId="{C65E5D0F-BFF1-4841-AD8F-738123D3E9BD}" type="pres">
      <dgm:prSet presAssocID="{130AFB65-90C3-4DD5-A986-4362B581A3D6}" presName="Accent" presStyleLbl="node1" presStyleIdx="2" presStyleCnt="3"/>
      <dgm:spPr>
        <a:solidFill>
          <a:schemeClr val="accent3"/>
        </a:solidFill>
      </dgm:spPr>
    </dgm:pt>
    <dgm:pt modelId="{40D69C71-C534-41EF-97D7-8C49FD1DF4E8}" type="pres">
      <dgm:prSet presAssocID="{130AFB65-90C3-4DD5-A986-4362B581A3D6}" presName="Parent3" presStyleLbl="revTx" presStyleIdx="2" presStyleCnt="3">
        <dgm:presLayoutVars>
          <dgm:chMax val="1"/>
          <dgm:chPref val="1"/>
          <dgm:bulletEnabled val="1"/>
        </dgm:presLayoutVars>
      </dgm:prSet>
      <dgm:spPr/>
    </dgm:pt>
  </dgm:ptLst>
  <dgm:cxnLst>
    <dgm:cxn modelId="{46EB5383-2A2F-47FE-8325-93C62A1D60E0}" type="presOf" srcId="{130AFB65-90C3-4DD5-A986-4362B581A3D6}" destId="{40D69C71-C534-41EF-97D7-8C49FD1DF4E8}" srcOrd="0" destOrd="0" presId="urn:microsoft.com/office/officeart/2009/layout/CircleArrowProcess"/>
    <dgm:cxn modelId="{FCC6D487-3B12-4880-BFBC-BEAA1FD4CCE5}" srcId="{EC084212-ACBB-43C2-BC9D-38B40AC33517}" destId="{130AFB65-90C3-4DD5-A986-4362B581A3D6}" srcOrd="2" destOrd="0" parTransId="{719D4FF1-F976-4AAF-9885-C66444FFF8F5}" sibTransId="{053FFE3F-8E7A-4978-A89E-030CB6C6CB33}"/>
    <dgm:cxn modelId="{BAC88795-2CDB-4F81-BA74-925BF5F33F31}" srcId="{EC084212-ACBB-43C2-BC9D-38B40AC33517}" destId="{53376F5B-DA8D-4F9D-A7E1-4BF0A15E613D}" srcOrd="0" destOrd="0" parTransId="{9DA423F0-8470-4F54-B354-20C22E3B2D29}" sibTransId="{2A3DECCC-4282-456E-8765-2E9DC5DF65DB}"/>
    <dgm:cxn modelId="{27A84EBE-EA08-477F-96D5-4B5A37A331C5}" type="presOf" srcId="{EC084212-ACBB-43C2-BC9D-38B40AC33517}" destId="{3BFAB435-F00C-4FF9-BD54-95C91FBA26E8}" srcOrd="0" destOrd="0" presId="urn:microsoft.com/office/officeart/2009/layout/CircleArrowProcess"/>
    <dgm:cxn modelId="{9A581BC8-4A17-406D-93D1-FFC7399BD7CE}" srcId="{EC084212-ACBB-43C2-BC9D-38B40AC33517}" destId="{C43433C0-98F2-4F5B-9550-AE956D2EAA4A}" srcOrd="1" destOrd="0" parTransId="{BB94709D-F873-48D1-AFF2-46C87D0BA484}" sibTransId="{88A3D435-BA13-4E76-AD72-3893D9350AC0}"/>
    <dgm:cxn modelId="{D99D19D1-32A5-4316-B498-2696BF5FDEE5}" type="presOf" srcId="{C43433C0-98F2-4F5B-9550-AE956D2EAA4A}" destId="{D1DD8037-E02D-4393-A788-87B68B1ADF1C}" srcOrd="0" destOrd="0" presId="urn:microsoft.com/office/officeart/2009/layout/CircleArrowProcess"/>
    <dgm:cxn modelId="{9B4396D6-F345-4BAF-902C-A5D1BC353834}" type="presOf" srcId="{53376F5B-DA8D-4F9D-A7E1-4BF0A15E613D}" destId="{6AD7E580-B416-42E9-B558-83DB236EA856}" srcOrd="0" destOrd="0" presId="urn:microsoft.com/office/officeart/2009/layout/CircleArrowProcess"/>
    <dgm:cxn modelId="{78EAE7C4-2CAF-4EC6-A227-211D52C5E48D}" type="presParOf" srcId="{3BFAB435-F00C-4FF9-BD54-95C91FBA26E8}" destId="{8C462B95-31AC-452E-BFFA-B3811F722F8B}" srcOrd="0" destOrd="0" presId="urn:microsoft.com/office/officeart/2009/layout/CircleArrowProcess"/>
    <dgm:cxn modelId="{78DBA481-CAE1-4C09-ACCA-2999273693A6}" type="presParOf" srcId="{8C462B95-31AC-452E-BFFA-B3811F722F8B}" destId="{6E02E2C6-2E91-488A-A34B-D1D936249925}" srcOrd="0" destOrd="0" presId="urn:microsoft.com/office/officeart/2009/layout/CircleArrowProcess"/>
    <dgm:cxn modelId="{07C4E8F8-D87F-4044-9BC1-7CDBA5B2F4DD}" type="presParOf" srcId="{3BFAB435-F00C-4FF9-BD54-95C91FBA26E8}" destId="{6AD7E580-B416-42E9-B558-83DB236EA856}" srcOrd="1" destOrd="0" presId="urn:microsoft.com/office/officeart/2009/layout/CircleArrowProcess"/>
    <dgm:cxn modelId="{9B05F673-1F14-42AF-8E61-082BCFB2FEAE}" type="presParOf" srcId="{3BFAB435-F00C-4FF9-BD54-95C91FBA26E8}" destId="{082878CD-3C5F-46BC-A835-8E85CC22D27D}" srcOrd="2" destOrd="0" presId="urn:microsoft.com/office/officeart/2009/layout/CircleArrowProcess"/>
    <dgm:cxn modelId="{8C6F6B7B-0ADC-4D14-851D-A95B2D306F5A}" type="presParOf" srcId="{082878CD-3C5F-46BC-A835-8E85CC22D27D}" destId="{6A270F3B-BC41-4A97-94D2-38328E6F1B8B}" srcOrd="0" destOrd="0" presId="urn:microsoft.com/office/officeart/2009/layout/CircleArrowProcess"/>
    <dgm:cxn modelId="{4C834087-6EC8-461C-80C3-24599AD987DA}" type="presParOf" srcId="{3BFAB435-F00C-4FF9-BD54-95C91FBA26E8}" destId="{D1DD8037-E02D-4393-A788-87B68B1ADF1C}" srcOrd="3" destOrd="0" presId="urn:microsoft.com/office/officeart/2009/layout/CircleArrowProcess"/>
    <dgm:cxn modelId="{7CDF620D-4C6C-4FD1-883D-7ABFACBAB072}" type="presParOf" srcId="{3BFAB435-F00C-4FF9-BD54-95C91FBA26E8}" destId="{435B3B91-A6CA-4FB2-A525-DB2FA66E0FF7}" srcOrd="4" destOrd="0" presId="urn:microsoft.com/office/officeart/2009/layout/CircleArrowProcess"/>
    <dgm:cxn modelId="{040A1066-8B82-435D-B767-81FE913FFC2E}" type="presParOf" srcId="{435B3B91-A6CA-4FB2-A525-DB2FA66E0FF7}" destId="{C65E5D0F-BFF1-4841-AD8F-738123D3E9BD}" srcOrd="0" destOrd="0" presId="urn:microsoft.com/office/officeart/2009/layout/CircleArrowProcess"/>
    <dgm:cxn modelId="{D53FF7AE-EEE3-4A0B-82AD-2B036472487A}" type="presParOf" srcId="{3BFAB435-F00C-4FF9-BD54-95C91FBA26E8}" destId="{40D69C71-C534-41EF-97D7-8C49FD1DF4E8}"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423"/>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423"/>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Use our free training at </a:t>
          </a:r>
          <a:r>
            <a:rPr lang="en-US" sz="2300" kern="1200" baseline="0" dirty="0">
              <a:hlinkClick xmlns:r="http://schemas.openxmlformats.org/officeDocument/2006/relationships" r:id="rId1"/>
            </a:rPr>
            <a:t>https://aka.ms/sqlworkshops</a:t>
          </a:r>
          <a:endParaRPr lang="en-US" sz="2300" kern="1200" dirty="0"/>
        </a:p>
      </dsp:txBody>
      <dsp:txXfrm>
        <a:off x="0" y="423"/>
        <a:ext cx="7982482" cy="694422"/>
      </dsp:txXfrm>
    </dsp:sp>
    <dsp:sp modelId="{DF1F2C67-B013-48B5-AC4C-0B7DD6C36E16}">
      <dsp:nvSpPr>
        <dsp:cNvPr id="0" name=""/>
        <dsp:cNvSpPr/>
      </dsp:nvSpPr>
      <dsp:spPr>
        <a:xfrm>
          <a:off x="0" y="694846"/>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694846"/>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Learn from videos and demos at </a:t>
          </a:r>
          <a:r>
            <a:rPr lang="en-US" sz="2300" kern="1200" baseline="0" dirty="0">
              <a:hlinkClick xmlns:r="http://schemas.openxmlformats.org/officeDocument/2006/relationships" r:id="rId2"/>
            </a:rPr>
            <a:t>https://aka.ms/sqlchannel</a:t>
          </a:r>
          <a:endParaRPr lang="en-US" sz="2300" kern="1200" dirty="0"/>
        </a:p>
      </dsp:txBody>
      <dsp:txXfrm>
        <a:off x="0" y="694846"/>
        <a:ext cx="7982482" cy="694422"/>
      </dsp:txXfrm>
    </dsp:sp>
    <dsp:sp modelId="{1E4A7E02-6822-4A87-A819-E82709079753}">
      <dsp:nvSpPr>
        <dsp:cNvPr id="0" name=""/>
        <dsp:cNvSpPr/>
      </dsp:nvSpPr>
      <dsp:spPr>
        <a:xfrm>
          <a:off x="0" y="1389269"/>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389269"/>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Download and try it at </a:t>
          </a:r>
          <a:r>
            <a:rPr lang="en-US" sz="2300" kern="1200" baseline="0" dirty="0">
              <a:hlinkClick xmlns:r="http://schemas.openxmlformats.org/officeDocument/2006/relationships" r:id="rId3"/>
            </a:rPr>
            <a:t>http://aka.ms/ss19</a:t>
          </a:r>
          <a:endParaRPr lang="en-US" sz="2300" kern="1200" dirty="0"/>
        </a:p>
      </dsp:txBody>
      <dsp:txXfrm>
        <a:off x="0" y="1389269"/>
        <a:ext cx="7982482" cy="694422"/>
      </dsp:txXfrm>
    </dsp:sp>
    <dsp:sp modelId="{E79B3A54-B8FE-41E0-9EF5-31035C61C622}">
      <dsp:nvSpPr>
        <dsp:cNvPr id="0" name=""/>
        <dsp:cNvSpPr/>
      </dsp:nvSpPr>
      <dsp:spPr>
        <a:xfrm>
          <a:off x="0" y="2083691"/>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2083691"/>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What’s new for SQL 2019 </a:t>
          </a:r>
          <a:r>
            <a:rPr lang="en-US" sz="2300" kern="1200" baseline="0" dirty="0">
              <a:hlinkClick xmlns:r="http://schemas.openxmlformats.org/officeDocument/2006/relationships" r:id="rId4"/>
            </a:rPr>
            <a:t>documentation</a:t>
          </a:r>
          <a:endParaRPr lang="en-US" sz="2300" kern="1200" dirty="0"/>
        </a:p>
      </dsp:txBody>
      <dsp:txXfrm>
        <a:off x="0" y="2083691"/>
        <a:ext cx="7982482" cy="694422"/>
      </dsp:txXfrm>
    </dsp:sp>
    <dsp:sp modelId="{E86B7DE6-FE12-4BB6-B496-846AEB2A349B}">
      <dsp:nvSpPr>
        <dsp:cNvPr id="0" name=""/>
        <dsp:cNvSpPr/>
      </dsp:nvSpPr>
      <dsp:spPr>
        <a:xfrm>
          <a:off x="0" y="2778114"/>
          <a:ext cx="7982482"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2778114"/>
          <a:ext cx="7982482" cy="694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baseline="0" dirty="0"/>
            <a:t>Sign-up for the EAP program at </a:t>
          </a:r>
          <a:r>
            <a:rPr lang="en-US" sz="2300" kern="1200" baseline="0" dirty="0">
              <a:hlinkClick xmlns:r="http://schemas.openxmlformats.org/officeDocument/2006/relationships" r:id="rId5"/>
            </a:rPr>
            <a:t>https://aka.ms/eapsignup</a:t>
          </a:r>
          <a:endParaRPr lang="en-US" sz="2300" kern="1200" dirty="0"/>
        </a:p>
      </dsp:txBody>
      <dsp:txXfrm>
        <a:off x="0" y="2778114"/>
        <a:ext cx="7982482" cy="694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2E2C6-2E91-488A-A34B-D1D936249925}">
      <dsp:nvSpPr>
        <dsp:cNvPr id="0" name=""/>
        <dsp:cNvSpPr/>
      </dsp:nvSpPr>
      <dsp:spPr>
        <a:xfrm>
          <a:off x="1068414" y="0"/>
          <a:ext cx="688041" cy="688146"/>
        </a:xfrm>
        <a:prstGeom prst="circularArrow">
          <a:avLst>
            <a:gd name="adj1" fmla="val 10980"/>
            <a:gd name="adj2" fmla="val 1142322"/>
            <a:gd name="adj3" fmla="val 4500000"/>
            <a:gd name="adj4" fmla="val 108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D7E580-B416-42E9-B558-83DB236EA856}">
      <dsp:nvSpPr>
        <dsp:cNvPr id="0" name=""/>
        <dsp:cNvSpPr/>
      </dsp:nvSpPr>
      <dsp:spPr>
        <a:xfrm>
          <a:off x="1220494" y="248441"/>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1</a:t>
          </a:r>
        </a:p>
      </dsp:txBody>
      <dsp:txXfrm>
        <a:off x="1220494" y="248441"/>
        <a:ext cx="382331" cy="191120"/>
      </dsp:txXfrm>
    </dsp:sp>
    <dsp:sp modelId="{6A270F3B-BC41-4A97-94D2-38328E6F1B8B}">
      <dsp:nvSpPr>
        <dsp:cNvPr id="0" name=""/>
        <dsp:cNvSpPr/>
      </dsp:nvSpPr>
      <dsp:spPr>
        <a:xfrm>
          <a:off x="877313" y="395391"/>
          <a:ext cx="688041" cy="688146"/>
        </a:xfrm>
        <a:prstGeom prst="leftCircularArrow">
          <a:avLst>
            <a:gd name="adj1" fmla="val 10980"/>
            <a:gd name="adj2" fmla="val 1142322"/>
            <a:gd name="adj3" fmla="val 6300000"/>
            <a:gd name="adj4" fmla="val 18900000"/>
            <a:gd name="adj5" fmla="val 1250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DD8037-E02D-4393-A788-87B68B1ADF1C}">
      <dsp:nvSpPr>
        <dsp:cNvPr id="0" name=""/>
        <dsp:cNvSpPr/>
      </dsp:nvSpPr>
      <dsp:spPr>
        <a:xfrm>
          <a:off x="1030168" y="646119"/>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2</a:t>
          </a:r>
        </a:p>
      </dsp:txBody>
      <dsp:txXfrm>
        <a:off x="1030168" y="646119"/>
        <a:ext cx="382331" cy="191120"/>
      </dsp:txXfrm>
    </dsp:sp>
    <dsp:sp modelId="{C65E5D0F-BFF1-4841-AD8F-738123D3E9BD}">
      <dsp:nvSpPr>
        <dsp:cNvPr id="0" name=""/>
        <dsp:cNvSpPr/>
      </dsp:nvSpPr>
      <dsp:spPr>
        <a:xfrm>
          <a:off x="1117384" y="838097"/>
          <a:ext cx="591134" cy="591371"/>
        </a:xfrm>
        <a:prstGeom prst="blockArc">
          <a:avLst>
            <a:gd name="adj1" fmla="val 13500000"/>
            <a:gd name="adj2" fmla="val 10800000"/>
            <a:gd name="adj3" fmla="val 12740"/>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D69C71-C534-41EF-97D7-8C49FD1DF4E8}">
      <dsp:nvSpPr>
        <dsp:cNvPr id="0" name=""/>
        <dsp:cNvSpPr/>
      </dsp:nvSpPr>
      <dsp:spPr>
        <a:xfrm>
          <a:off x="1221398" y="1044370"/>
          <a:ext cx="382331" cy="19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3</a:t>
          </a:r>
        </a:p>
      </dsp:txBody>
      <dsp:txXfrm>
        <a:off x="1221398" y="1044370"/>
        <a:ext cx="382331" cy="1911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6/15/2019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tree/master/ModernizeYourDatabases2019/ModernizeSQL2019/Module%208%20Activity%20-%20Data%20Virtualiza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INQQvmFWl4I"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the title slide &gt; if the title is very long, use the second option</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r>
              <a:rPr lang="en-US" dirty="0">
                <a:cs typeface="Segoe UI Light"/>
              </a:rPr>
              <a:t>HA built into k8s for a single SQL instance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doesn’t understand SQL health</a:t>
            </a:r>
          </a:p>
          <a:p>
            <a:r>
              <a:rPr lang="en-US" dirty="0"/>
              <a:t>AGs provide read replicas to offload reporting workloads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Polybase came in SQL 2016 but we now have expanded the number of data sources</a:t>
            </a:r>
          </a:p>
          <a:p>
            <a:r>
              <a:rPr lang="en-US" dirty="0"/>
              <a:t>For NoSQL, Relational, and Hadoop, all client software built-in. ODBC is “bring your own driver” but opens up the possibilities</a:t>
            </a:r>
          </a:p>
          <a:p>
            <a:r>
              <a:rPr lang="en-US" dirty="0"/>
              <a:t>Note as of CTP 2.5, Polybase for Linux only supports NoSQL and Relational databases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 This diagram can be demonstrated with a demo video or using the github examples at </a:t>
            </a:r>
            <a:r>
              <a:rPr lang="en-US" dirty="0">
                <a:hlinkClick r:id="rId3"/>
              </a:rPr>
              <a:t>https://github.com/microsoft/sqlworkshops/tree/master/ModernizeYourDatabases2019/ModernizeSQL2019/Module%208%20Activity%20-%20Data%20Virtualization</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Note: As of CTP 2.5, BDC does not support ODBC drivers for Polybase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Walk through the animation. All of this runs with the power of containers and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Master instance is “just SQL Server”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external tables to access Hadoop data but not the same way as done in V1 Polybase (Java map/reduce). SQL Server talks to SQL Server which can read natively from HDFS. HDFS Tiering allows you to map your HDFS nodes to Azure Data Lake and Amazon S3  (and eventually into other Hadoop systems like Cloudera)</a:t>
            </a:r>
          </a:p>
          <a:p>
            <a:pPr marL="441582" marR="0" lvl="1" indent="-228600" algn="l" defTabSz="914400" rtl="0" eaLnBrk="1" fontAlgn="auto" latinLnBrk="0" hangingPunct="1">
              <a:lnSpc>
                <a:spcPct val="100000"/>
              </a:lnSpc>
              <a:spcBef>
                <a:spcPts val="0"/>
              </a:spcBef>
              <a:spcAft>
                <a:spcPts val="0"/>
              </a:spcAft>
              <a:buClrTx/>
              <a:buSzTx/>
              <a:tabLst/>
              <a:defRPr/>
            </a:pPr>
            <a:r>
              <a:rPr lang="en-US" dirty="0"/>
              <a:t>Spark jobs can also be run natively against Hadoop data</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Scale out for external tables can be done via compute nodes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Other compute nodes can be used for relational and NoSQL data sources. Since it is Polybase, you can join all of this together</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Data Mart allows you to take query results and cache them using SQL Server and achieve super scale performance. Great for weekly refreshes for critical reports. You can also ingest data like IOT into the data mart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can deploy apps into the cluster such as R or Python code or even SSIS jobs using app deploy.</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 </a:t>
            </a:r>
            <a:r>
              <a:rPr lang="en-US" dirty="0"/>
              <a:t>control plane works in the cluster for deployment, management, diagnostics, and controller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[Moderator Part]</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The moderator’s script will be added in this section after deck submission.</a:t>
            </a:r>
            <a:endParaRPr lang="en-CA" b="1" i="1" baseline="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741881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At Intel, we have been investing in silicon innovation for years to drive the right technology foundation to move, store and process data across the data centric compute landscape</a:t>
            </a:r>
          </a:p>
          <a:p>
            <a:pPr lvl="0"/>
            <a:r>
              <a:rPr lang="en-US" sz="1000" kern="1200" dirty="0">
                <a:solidFill>
                  <a:schemeClr val="tx1"/>
                </a:solidFill>
                <a:effectLst/>
                <a:latin typeface="+mn-lt"/>
                <a:ea typeface="+mn-ea"/>
                <a:cs typeface="+mn-cs"/>
              </a:rPr>
              <a:t>This has included ongoing investment in our CPU portfolio, but also includes leading products for data movement such as our Ethernet product offerings, delivering storage innovation and efficiency with Intel Optane DC and QLC 3D NAND SSDs, and creating unique discrete compute acceleration with Stratix 10 FPGAs.</a:t>
            </a:r>
          </a:p>
          <a:p>
            <a:pPr lvl="0"/>
            <a:r>
              <a:rPr lang="en-US" sz="1000" kern="1200" dirty="0">
                <a:solidFill>
                  <a:schemeClr val="tx1"/>
                </a:solidFill>
                <a:effectLst/>
                <a:latin typeface="+mn-lt"/>
                <a:ea typeface="+mn-ea"/>
                <a:cs typeface="+mn-cs"/>
              </a:rPr>
              <a:t>It also means accelerating investment in new spaces including discrete acceleration technologies for AI workloads, disruptive innovation for persistent memory, and networking with our Silicon Photonics products.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1465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Today, we expand our portfolio to move, process and store data with the introduction of Intel Ethernet 800 adapters, Intel Optane DC D4800X SSDs, Intel QLC 3D NAND SSD, new Intel Optane DC Persistent Memory Modules, Intel Xeon D 1600 processors, Intel </a:t>
            </a:r>
            <a:r>
              <a:rPr lang="en-US" sz="1000" kern="1200" dirty="0" err="1">
                <a:solidFill>
                  <a:schemeClr val="tx1"/>
                </a:solidFill>
                <a:effectLst/>
                <a:latin typeface="+mn-lt"/>
                <a:ea typeface="+mn-ea"/>
                <a:cs typeface="+mn-cs"/>
              </a:rPr>
              <a:t>Agilex</a:t>
            </a:r>
            <a:r>
              <a:rPr lang="en-US" sz="1000" kern="1200" dirty="0">
                <a:solidFill>
                  <a:schemeClr val="tx1"/>
                </a:solidFill>
                <a:effectLst/>
                <a:latin typeface="+mn-lt"/>
                <a:ea typeface="+mn-ea"/>
                <a:cs typeface="+mn-cs"/>
              </a:rPr>
              <a:t> FPGAs and of course the momentum continues with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Intel Xeon Scalable Processors.</a:t>
            </a:r>
          </a:p>
          <a:p>
            <a:r>
              <a:rPr lang="en-US" sz="1000" kern="1200" dirty="0">
                <a:solidFill>
                  <a:schemeClr val="tx1"/>
                </a:solidFill>
                <a:effectLst/>
                <a:latin typeface="+mn-lt"/>
                <a:ea typeface="+mn-ea"/>
                <a:cs typeface="+mn-cs"/>
              </a:rPr>
              <a:t>In total representing years of Intel engineering and eco system investment to deliver the foundation of the next generation of data centric innovation.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279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most disruptive capability  of the 2</a:t>
            </a:r>
            <a:r>
              <a:rPr lang="en-US" sz="1000" kern="1200" baseline="30000" dirty="0">
                <a:solidFill>
                  <a:schemeClr val="tx1"/>
                </a:solidFill>
                <a:effectLst/>
                <a:latin typeface="+mn-lt"/>
                <a:ea typeface="+mn-ea"/>
                <a:cs typeface="+mn-cs"/>
              </a:rPr>
              <a:t>nd</a:t>
            </a:r>
            <a:r>
              <a:rPr lang="en-US" sz="1000" kern="1200" dirty="0">
                <a:solidFill>
                  <a:schemeClr val="tx1"/>
                </a:solidFill>
                <a:effectLst/>
                <a:latin typeface="+mn-lt"/>
                <a:ea typeface="+mn-ea"/>
                <a:cs typeface="+mn-cs"/>
              </a:rPr>
              <a:t> generation Xeon Scalable processor may be the integrated control of breakthrough memory capacity including Intel Optane DC persistent memory.</a:t>
            </a:r>
          </a:p>
          <a:p>
            <a:endParaRPr lang="en-US" dirty="0"/>
          </a:p>
          <a:p>
            <a:pPr lvl="0"/>
            <a:r>
              <a:rPr lang="en-US" sz="1000" kern="1200" dirty="0">
                <a:solidFill>
                  <a:schemeClr val="tx1"/>
                </a:solidFill>
                <a:effectLst/>
                <a:latin typeface="+mn-lt"/>
                <a:ea typeface="+mn-ea"/>
                <a:cs typeface="+mn-cs"/>
              </a:rPr>
              <a:t>Today’s memory and storage hierarchy rely on fast and expensive DRAM coupled with slower but cost effective storage technologies.</a:t>
            </a:r>
          </a:p>
          <a:p>
            <a:pPr lvl="0"/>
            <a:r>
              <a:rPr lang="en-US" sz="1000" kern="1200" dirty="0">
                <a:solidFill>
                  <a:schemeClr val="tx1"/>
                </a:solidFill>
                <a:effectLst/>
                <a:latin typeface="+mn-lt"/>
                <a:ea typeface="+mn-ea"/>
                <a:cs typeface="+mn-cs"/>
              </a:rPr>
              <a:t>While larger memory sizes have been technically feasible, economic limitations have capped affordable memory capacity and limited memory hungry applications, like in-memory compute, big data analytics, high capacity VM environments, and real time fraud detection to process data in real time at the same time lacking persistence. </a:t>
            </a:r>
          </a:p>
          <a:p>
            <a:r>
              <a:rPr lang="en-US" sz="1000" kern="1200" dirty="0">
                <a:solidFill>
                  <a:schemeClr val="tx1"/>
                </a:solidFill>
                <a:effectLst/>
                <a:latin typeface="+mn-lt"/>
                <a:ea typeface="+mn-ea"/>
                <a:cs typeface="+mn-cs"/>
              </a:rPr>
              <a:t>Intel Optane DC persistent memory addresses this.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599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 typical data</a:t>
            </a:r>
            <a:r>
              <a:rPr lang="en-US" sz="1200" baseline="0" dirty="0"/>
              <a:t> access frequency distribution looks like this….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Optimize</a:t>
            </a:r>
            <a:r>
              <a:rPr lang="en-US" sz="1200" baseline="0" dirty="0"/>
              <a:t> performance given cost and power budgets…need to MATCH the hot data to the hot tier (hot media types, like DRAM) and the cooler data to the cooler tiers (Cold media types like NAND)….as you see it in the memory/storage pyramid…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…and how this looks in the data center architecture itself.</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t>&lt;click once&gt;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Bringing more data closer to compute and adding persistency supports data centric architecture</a:t>
            </a:r>
            <a:r>
              <a:rPr lang="en-US" sz="1200" baseline="0" dirty="0"/>
              <a:t> to be more efficient and effective.</a:t>
            </a: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a:defRPr/>
            </a:pPr>
            <a:fld id="{B44927E4-7171-4872-98B6-7439342399EA}" type="slidenum">
              <a:rPr lang="en-US" altLang="ja-JP" smtClean="0">
                <a:solidFill>
                  <a:prstClr val="black"/>
                </a:solidFill>
                <a:ea typeface="ＭＳ Ｐゴシック" panose="020B0600070205080204" pitchFamily="34" charset="-128"/>
              </a:rPr>
              <a:pPr>
                <a:defRPr/>
              </a:pPr>
              <a:t>26</a:t>
            </a:fld>
            <a:endParaRPr lang="en-US" altLang="ja-JP">
              <a:solidFill>
                <a:prstClr val="black"/>
              </a:solidFill>
              <a:ea typeface="ＭＳ Ｐゴシック" panose="020B0600070205080204" pitchFamily="34" charset="-128"/>
            </a:endParaRPr>
          </a:p>
        </p:txBody>
      </p:sp>
    </p:spTree>
    <p:extLst>
      <p:ext uri="{BB962C8B-B14F-4D97-AF65-F5344CB8AC3E}">
        <p14:creationId xmlns:p14="http://schemas.microsoft.com/office/powerpoint/2010/main" val="3814184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INTEL</a:t>
            </a:r>
            <a:r>
              <a:rPr lang="en-US" baseline="0" dirty="0"/>
              <a:t> advantage where media and controller are designed by INTEL. As well as HW and Software IP. The building blocks of 3DXPoint+INTEL= </a:t>
            </a:r>
            <a:r>
              <a:rPr lang="en-US" baseline="0" dirty="0" err="1"/>
              <a:t>Optane</a:t>
            </a:r>
            <a:r>
              <a:rPr lang="en-US" baseline="0" dirty="0"/>
              <a:t> technology</a:t>
            </a:r>
          </a:p>
          <a:p>
            <a:endParaRPr lang="en-US" baseline="0" dirty="0"/>
          </a:p>
        </p:txBody>
      </p:sp>
      <p:sp>
        <p:nvSpPr>
          <p:cNvPr id="4" name="Slide Number Placeholder 3"/>
          <p:cNvSpPr>
            <a:spLocks noGrp="1"/>
          </p:cNvSpPr>
          <p:nvPr>
            <p:ph type="sldNum" sz="quarter" idx="10"/>
          </p:nvPr>
        </p:nvSpPr>
        <p:spPr/>
        <p:txBody>
          <a:bodyPr/>
          <a:lstStyle/>
          <a:p>
            <a:fld id="{B4AEC22E-3653-4827-95AB-1956709E03D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569747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fontAlgn="base">
              <a:spcAft>
                <a:spcPts val="339"/>
              </a:spcAft>
              <a:defRPr/>
            </a:pPr>
            <a:r>
              <a:rPr lang="en-US" sz="900" dirty="0"/>
              <a:t>The demos shows how fast</a:t>
            </a:r>
            <a:r>
              <a:rPr lang="en-US" sz="900" baseline="0" dirty="0"/>
              <a:t> some of the most common queries run on a system build with Win Server 2016 and SQL Server 2017 and 2</a:t>
            </a:r>
            <a:r>
              <a:rPr lang="en-US" sz="900" baseline="30000" dirty="0"/>
              <a:t>nd</a:t>
            </a:r>
            <a:r>
              <a:rPr lang="en-US" sz="900" baseline="0" dirty="0"/>
              <a:t> Gen Intel Xeon Scalable Processor.</a:t>
            </a:r>
            <a:endParaRPr lang="en-US" sz="900"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1369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2 different </a:t>
            </a:r>
            <a:r>
              <a:rPr lang="en-US" b="0" dirty="0" err="1"/>
              <a:t>swimlanes</a:t>
            </a:r>
            <a:r>
              <a:rPr lang="en-US" b="0" dirty="0"/>
              <a:t>. Past Experience</a:t>
            </a:r>
            <a:r>
              <a:rPr lang="en-US" b="0" baseline="0" dirty="0"/>
              <a:t> vs New</a:t>
            </a:r>
          </a:p>
          <a:p>
            <a:pPr marL="0" indent="0">
              <a:buFont typeface="Wingdings" panose="05000000000000000000" pitchFamily="2" charset="2"/>
              <a:buNone/>
            </a:pPr>
            <a:r>
              <a:rPr lang="en-US" b="0" baseline="0" dirty="0"/>
              <a:t>Data Warehouse Demo on a 4yr old server running SQL Server 2008 vs SQL Server 2017 on a Xeon Scalable Platform.</a:t>
            </a:r>
          </a:p>
          <a:p>
            <a:pPr marL="0" indent="0">
              <a:buFont typeface="Wingdings" panose="05000000000000000000" pitchFamily="2" charset="2"/>
              <a:buNone/>
            </a:pPr>
            <a:r>
              <a:rPr lang="en-US" b="0" baseline="0" dirty="0"/>
              <a:t>On the 4yr old system we are coming at ~34k queries / hr.</a:t>
            </a:r>
          </a:p>
          <a:p>
            <a:pPr marL="0" indent="0">
              <a:buFont typeface="Wingdings" panose="05000000000000000000" pitchFamily="2" charset="2"/>
              <a:buNone/>
            </a:pPr>
            <a:r>
              <a:rPr lang="en-US" b="0" baseline="0" dirty="0"/>
              <a:t>On the latest platform that jumps to 835k queries/hr.  24.8x better</a:t>
            </a:r>
          </a:p>
          <a:p>
            <a:pPr marL="0" indent="0">
              <a:buFont typeface="Wingdings" panose="05000000000000000000" pitchFamily="2" charset="2"/>
              <a:buNone/>
            </a:pPr>
            <a:r>
              <a:rPr lang="en-US" b="0" baseline="0" dirty="0"/>
              <a:t>This jump is attributed to new SW and HW.  </a:t>
            </a:r>
          </a:p>
          <a:p>
            <a:pPr marL="0" indent="0">
              <a:buFont typeface="Wingdings" panose="05000000000000000000" pitchFamily="2" charset="2"/>
              <a:buNone/>
            </a:pPr>
            <a:r>
              <a:rPr lang="en-US" b="0" baseline="0" dirty="0"/>
              <a:t>You can consolidate servers as you migrate from old HW to new HW.</a:t>
            </a:r>
          </a:p>
          <a:p>
            <a:pPr marL="0" indent="0">
              <a:buFont typeface="Wingdings" panose="05000000000000000000" pitchFamily="2" charset="2"/>
              <a:buNone/>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843283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latin typeface="Intel Clear"/>
                <a:ea typeface="+mn-ea"/>
                <a:cs typeface="+mn-cs"/>
              </a:rPr>
              <a:t>This is a </a:t>
            </a:r>
            <a:r>
              <a:rPr lang="en-US" sz="1200" b="0" kern="1200" noProof="0" dirty="0" err="1">
                <a:solidFill>
                  <a:schemeClr val="tx1"/>
                </a:solidFill>
                <a:latin typeface="Intel Clear"/>
                <a:ea typeface="+mn-ea"/>
                <a:cs typeface="+mn-cs"/>
              </a:rPr>
              <a:t>dBaaS</a:t>
            </a:r>
            <a:r>
              <a:rPr lang="en-US" sz="1200" b="0" kern="1200" baseline="0" noProof="0" dirty="0">
                <a:solidFill>
                  <a:schemeClr val="tx1"/>
                </a:solidFill>
                <a:latin typeface="Intel Clear"/>
                <a:ea typeface="+mn-ea"/>
                <a:cs typeface="+mn-cs"/>
              </a:rPr>
              <a:t> scenario.  Comparison between DRAM and Intel Persistent Memory.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all DRAM system we were able to run about 22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In the second scenario we see a jump to 30 SQL VMs.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kern="1200" baseline="0" noProof="0" dirty="0">
                <a:solidFill>
                  <a:schemeClr val="tx1"/>
                </a:solidFill>
                <a:latin typeface="Intel Clear"/>
                <a:ea typeface="+mn-ea"/>
                <a:cs typeface="+mn-cs"/>
              </a:rPr>
              <a:t>That’s  36% jump in </a:t>
            </a:r>
            <a:r>
              <a:rPr lang="en-US" sz="1200" b="0" kern="1200" baseline="0" noProof="0" dirty="0" err="1">
                <a:solidFill>
                  <a:schemeClr val="tx1"/>
                </a:solidFill>
                <a:latin typeface="Intel Clear"/>
                <a:ea typeface="+mn-ea"/>
                <a:cs typeface="+mn-cs"/>
              </a:rPr>
              <a:t>vm’s</a:t>
            </a:r>
            <a:r>
              <a:rPr lang="en-US" sz="1200" b="0" kern="1200" baseline="0" noProof="0" dirty="0">
                <a:solidFill>
                  <a:schemeClr val="tx1"/>
                </a:solidFill>
                <a:latin typeface="Intel Clear"/>
                <a:ea typeface="+mn-ea"/>
                <a:cs typeface="+mn-cs"/>
              </a:rPr>
              <a:t> per node and 30% lower TCO per VM.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kern="1200" baseline="0" noProof="0" dirty="0">
              <a:solidFill>
                <a:schemeClr val="tx1"/>
              </a:solidFill>
              <a:latin typeface="Intel Clear"/>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9930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Intel Select Solutions</a:t>
            </a:r>
            <a:r>
              <a:rPr lang="en-US" sz="1000" kern="1200" baseline="0" dirty="0">
                <a:solidFill>
                  <a:schemeClr val="tx1"/>
                </a:solidFill>
                <a:effectLst/>
                <a:latin typeface="+mn-lt"/>
                <a:ea typeface="+mn-ea"/>
                <a:cs typeface="+mn-cs"/>
              </a:rPr>
              <a:t> – </a:t>
            </a:r>
            <a:r>
              <a:rPr lang="en-US" sz="1000" kern="1200" baseline="0" dirty="0" err="1">
                <a:solidFill>
                  <a:schemeClr val="tx1"/>
                </a:solidFill>
                <a:effectLst/>
                <a:latin typeface="+mn-lt"/>
                <a:ea typeface="+mn-ea"/>
                <a:cs typeface="+mn-cs"/>
              </a:rPr>
              <a:t>Intels</a:t>
            </a:r>
            <a:r>
              <a:rPr lang="en-US" sz="1000" kern="1200" baseline="0" dirty="0">
                <a:solidFill>
                  <a:schemeClr val="tx1"/>
                </a:solidFill>
                <a:effectLst/>
                <a:latin typeface="+mn-lt"/>
                <a:ea typeface="+mn-ea"/>
                <a:cs typeface="+mn-cs"/>
              </a:rPr>
              <a:t> campaign to deliver optimized and pre-validated solutions to customers.</a:t>
            </a:r>
            <a:r>
              <a:rPr lang="en-US" sz="1000" kern="1200" dirty="0">
                <a:solidFill>
                  <a:schemeClr val="tx1"/>
                </a:solidFill>
                <a:effectLst/>
                <a:latin typeface="+mn-lt"/>
                <a:ea typeface="+mn-ea"/>
                <a:cs typeface="+mn-cs"/>
              </a:rPr>
              <a:t>  </a:t>
            </a:r>
          </a:p>
          <a:p>
            <a:pPr lvl="0"/>
            <a:r>
              <a:rPr lang="en-US" sz="1000" kern="1200" dirty="0">
                <a:solidFill>
                  <a:schemeClr val="tx1"/>
                </a:solidFill>
                <a:effectLst/>
                <a:latin typeface="+mn-lt"/>
                <a:ea typeface="+mn-ea"/>
                <a:cs typeface="+mn-cs"/>
              </a:rPr>
              <a:t>Workload optimization, configurations using the right Intel technology foundation delivering pre-verified performance, and room for system differentiation with solution provider enhancements, Select Solutions provide customers a path to accelerate data centric deployments.</a:t>
            </a:r>
          </a:p>
          <a:p>
            <a:r>
              <a:rPr lang="en-US" sz="1000" kern="1200" dirty="0">
                <a:solidFill>
                  <a:schemeClr val="tx1"/>
                </a:solidFill>
                <a:effectLst/>
                <a:latin typeface="+mn-lt"/>
                <a:ea typeface="+mn-ea"/>
                <a:cs typeface="+mn-cs"/>
              </a:rPr>
              <a:t>There are currently over 50 verified partner solutions in market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9806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kern="1200" dirty="0">
                <a:solidFill>
                  <a:schemeClr val="tx1"/>
                </a:solidFill>
                <a:effectLst/>
                <a:latin typeface="+mn-lt"/>
                <a:ea typeface="+mn-ea"/>
                <a:cs typeface="+mn-cs"/>
              </a:rPr>
              <a:t>Here are the major Intel Select Solutions that Intel partnered</a:t>
            </a:r>
            <a:r>
              <a:rPr lang="en-US" sz="1000" kern="1200" baseline="0" dirty="0">
                <a:solidFill>
                  <a:schemeClr val="tx1"/>
                </a:solidFill>
                <a:effectLst/>
                <a:latin typeface="+mn-lt"/>
                <a:ea typeface="+mn-ea"/>
                <a:cs typeface="+mn-cs"/>
              </a:rPr>
              <a:t> with Microsoft.  Intel launched Select solutions for SQL Server both on Win Server &amp; Linux and are currently updating to the latest generation of Xeon Technology.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86A54C-62EB-4A6E-B0FB-1F3E5B44E5F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967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animated in this sequence</a:t>
            </a:r>
          </a:p>
          <a:p>
            <a:endParaRPr lang="en-US" dirty="0"/>
          </a:p>
          <a:p>
            <a:pPr marL="228600" indent="-228600">
              <a:buAutoNum type="arabicPeriod"/>
            </a:pPr>
            <a:r>
              <a:rPr lang="en-US" dirty="0"/>
              <a:t>Data Virtualization with Polybase and Big Data Clusters</a:t>
            </a:r>
          </a:p>
          <a:p>
            <a:pPr marL="228600" indent="-228600">
              <a:buAutoNum type="arabicPeriod"/>
            </a:pPr>
            <a:r>
              <a:rPr lang="en-US" dirty="0"/>
              <a:t>Intelligent Query Processing and In-Memory databases</a:t>
            </a:r>
          </a:p>
          <a:p>
            <a:pPr marL="228600" indent="-228600">
              <a:buAutoNum type="arabicPeriod"/>
            </a:pPr>
            <a:r>
              <a:rPr lang="en-US" dirty="0"/>
              <a:t>Security enhancements with Always encrypted with enclaves</a:t>
            </a:r>
          </a:p>
          <a:p>
            <a:pPr marL="228600" indent="-228600">
              <a:buAutoNum type="arabicPeriod"/>
            </a:pPr>
            <a:r>
              <a:rPr lang="en-US" dirty="0"/>
              <a:t>New HA capabilities such as SQL AGs on k8s and Accelerated Database Recovery</a:t>
            </a:r>
          </a:p>
          <a:p>
            <a:pPr marL="228600" indent="-228600">
              <a:buAutoNum type="arabicPeriod"/>
            </a:pPr>
            <a:r>
              <a:rPr lang="en-US" dirty="0"/>
              <a:t>Extensibility now with Java</a:t>
            </a:r>
          </a:p>
          <a:p>
            <a:pPr marL="228600" indent="-228600">
              <a:buAutoNum type="arabicPeriod"/>
            </a:pPr>
            <a:r>
              <a:rPr lang="en-US" dirty="0"/>
              <a:t>Modern platforms choices with compatibility – Backup a db on any of these and restore to any of these</a:t>
            </a: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32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We</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turned the dialup to 30TB Data Warehouse and put it all on the memory bus.  We used the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HammerDB</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benchmark tool. Partnered with Lenovo on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On the left – it’s an 8 socket, SQL 2016, Win Server 2016 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On the right – it’s an 8 socket server based on 2</a:t>
            </a:r>
            <a:r>
              <a:rPr lang="en-US" sz="2000" baseline="30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nd</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Gen Xeon Scalable Processor with Intel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Optane</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DC </a:t>
            </a:r>
            <a:r>
              <a:rPr lang="en-US" sz="2000" baseline="0" dirty="0" err="1">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Persisten</a:t>
            </a:r>
            <a:r>
              <a:rPr lang="en-US" sz="2000" baseline="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rPr>
              <a:t> Memory and SQL Server 2019 CTP.</a:t>
            </a:r>
            <a:endParaRPr lang="en-US" sz="2000" dirty="0">
              <a:solidFill>
                <a:srgbClr val="0070C0"/>
              </a:solidFill>
              <a:latin typeface="Intel Clear Pro" panose="020B0804020202060201" pitchFamily="34" charset="0"/>
              <a:ea typeface="Intel Clear Pro" panose="020B0804020202060201" pitchFamily="34" charset="0"/>
              <a:cs typeface="Intel Clear Pro" panose="020B0804020202060201" pitchFamily="34" charset="0"/>
            </a:endParaRPr>
          </a:p>
          <a:p>
            <a:pPr defTabSz="931740" fontAlgn="base">
              <a:spcAft>
                <a:spcPts val="339"/>
              </a:spcAft>
              <a:defRPr/>
            </a:pPr>
            <a:endParaRPr lang="en-US" sz="900" dirty="0"/>
          </a:p>
          <a:p>
            <a:pPr defTabSz="931740" fontAlgn="base">
              <a:spcAft>
                <a:spcPts val="339"/>
              </a:spcAft>
              <a:defRPr/>
            </a:pPr>
            <a:r>
              <a:rPr lang="en-US" sz="900" dirty="0"/>
              <a:t>We put the entire 30TB on memory bus and ran handful of decision support queries.  </a:t>
            </a:r>
          </a:p>
          <a:p>
            <a:pPr defTabSz="931740" fontAlgn="base">
              <a:spcAft>
                <a:spcPts val="339"/>
              </a:spcAft>
              <a:defRPr/>
            </a:pPr>
            <a:r>
              <a:rPr lang="en-US" sz="900" dirty="0"/>
              <a:t>We noticed</a:t>
            </a:r>
            <a:r>
              <a:rPr lang="en-US" sz="900" baseline="0" dirty="0"/>
              <a:t> a 56% reduction in runtime and 129% increase in query throughput.</a:t>
            </a:r>
            <a:endParaRPr lang="en-US" sz="900"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4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demo at - </a:t>
            </a:r>
            <a:r>
              <a:rPr lang="en-US" dirty="0">
                <a:hlinkClick r:id="rId3"/>
              </a:rPr>
              <a:t>https://www.youtube.com/watch?v=INQQvmFWl4I</a:t>
            </a:r>
            <a:endParaRPr lang="en-US" dirty="0"/>
          </a:p>
          <a:p>
            <a:r>
              <a:rPr lang="en-US" dirty="0"/>
              <a:t>Intel &amp; Microsoft delivered</a:t>
            </a:r>
            <a:r>
              <a:rPr lang="en-US" baseline="0" dirty="0"/>
              <a:t> a staggering 13.7M IOPS by leveraging the latest SW &amp; HW innovations.  It was particularly a showcase of the new Intel </a:t>
            </a:r>
            <a:r>
              <a:rPr lang="en-US" baseline="0" dirty="0" err="1"/>
              <a:t>Optane</a:t>
            </a:r>
            <a:r>
              <a:rPr lang="en-US" baseline="0" dirty="0"/>
              <a:t> DC Persistence Memory.</a:t>
            </a:r>
            <a:endParaRPr lang="en-US" dirty="0"/>
          </a:p>
        </p:txBody>
      </p:sp>
      <p:sp>
        <p:nvSpPr>
          <p:cNvPr id="4" name="Slide Number Placeholder 3"/>
          <p:cNvSpPr>
            <a:spLocks noGrp="1"/>
          </p:cNvSpPr>
          <p:nvPr>
            <p:ph type="sldNum" sz="quarter" idx="10"/>
          </p:nvPr>
        </p:nvSpPr>
        <p:spPr/>
        <p:txBody>
          <a:bodyPr/>
          <a:lstStyle/>
          <a:p>
            <a:fld id="{C35921CB-4D82-4902-A8B2-571AD0B7EFD3}" type="slidenum">
              <a:rPr lang="en-US" smtClean="0"/>
              <a:t>34</a:t>
            </a:fld>
            <a:endParaRPr lang="en-US"/>
          </a:p>
        </p:txBody>
      </p:sp>
    </p:spTree>
    <p:extLst>
      <p:ext uri="{BB962C8B-B14F-4D97-AF65-F5344CB8AC3E}">
        <p14:creationId xmlns:p14="http://schemas.microsoft.com/office/powerpoint/2010/main" val="33524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CTP 3.0, we will flush out “in-memory databases” further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71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0"/>
              </a:spcBef>
              <a:buNone/>
            </a:pPr>
            <a:r>
              <a:rPr lang="en-US" sz="900" dirty="0">
                <a:latin typeface="Segoe UI" panose="020B0502040204020203" pitchFamily="34" charset="0"/>
                <a:cs typeface="Segoe UI" panose="020B0502040204020203" pitchFamily="34" charset="0"/>
              </a:rPr>
              <a:t>Manage certificates easier with SQL Configuration Manager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Online index enhancements</a:t>
            </a:r>
          </a:p>
          <a:p>
            <a:pPr marL="0" indent="0">
              <a:buNone/>
            </a:pPr>
            <a:endParaRPr lang="en-US" dirty="0"/>
          </a:p>
          <a:p>
            <a:pPr>
              <a:spcBef>
                <a:spcPts val="1000"/>
              </a:spcBef>
            </a:pPr>
            <a:r>
              <a:rPr lang="en-US" sz="900" dirty="0"/>
              <a:t>Resumable online index creation</a:t>
            </a:r>
          </a:p>
          <a:p>
            <a:pPr>
              <a:spcBef>
                <a:spcPts val="1000"/>
              </a:spcBef>
            </a:pPr>
            <a:r>
              <a:rPr lang="en-US" sz="900" dirty="0"/>
              <a:t>Online Clustered Columnstore index creation and rebuild</a:t>
            </a:r>
          </a:p>
          <a:p>
            <a:pPr>
              <a:spcBef>
                <a:spcPts val="1000"/>
              </a:spcBef>
            </a:pPr>
            <a:endParaRPr lang="en-US" sz="900" dirty="0"/>
          </a:p>
          <a:p>
            <a:r>
              <a:rPr lang="en-US" sz="900" dirty="0"/>
              <a:t>Always On availability group enhancements includes</a:t>
            </a:r>
          </a:p>
          <a:p>
            <a:endParaRPr lang="en-US" sz="900" dirty="0"/>
          </a:p>
          <a:p>
            <a:r>
              <a:rPr lang="en-US" sz="900" dirty="0"/>
              <a:t>Primary connection intent</a:t>
            </a:r>
          </a:p>
          <a:p>
            <a:r>
              <a:rPr lang="en-US" sz="900" dirty="0"/>
              <a:t>More replicas</a:t>
            </a:r>
          </a:p>
          <a:p>
            <a:r>
              <a:rPr lang="en-US" sz="900" b="1" dirty="0"/>
              <a:t>AGs for System Databases (Planned)</a:t>
            </a:r>
          </a:p>
          <a:p>
            <a:endParaRPr lang="en-US" sz="900" b="1" dirty="0"/>
          </a:p>
          <a:p>
            <a:r>
              <a:rPr lang="en-US" sz="900" b="0" dirty="0"/>
              <a:t>A later slide walks though the diagram on how AGs and k8s works</a:t>
            </a:r>
          </a:p>
          <a:p>
            <a:pPr>
              <a:spcBef>
                <a:spcPts val="1000"/>
              </a:spcBef>
            </a:pPr>
            <a:endParaRPr lang="en-US" sz="900" dirty="0"/>
          </a:p>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to emphasize</a:t>
            </a:r>
          </a:p>
          <a:p>
            <a:endParaRPr lang="en-US" dirty="0"/>
          </a:p>
          <a:p>
            <a:r>
              <a:rPr lang="en-US" dirty="0"/>
              <a:t>Process isolation</a:t>
            </a:r>
          </a:p>
          <a:p>
            <a:r>
              <a:rPr lang="en-US" dirty="0"/>
              <a:t>Secure</a:t>
            </a:r>
          </a:p>
          <a:p>
            <a:r>
              <a:rPr lang="en-US" dirty="0"/>
              <a:t>Resource control with RG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1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6/15/2019 3:35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marL="0" indent="0" algn="l">
              <a:buNone/>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10108-2282-412A-8070-EA1D9ED737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858" t="35400" r="8863" b="35672"/>
          <a:stretch/>
        </p:blipFill>
        <p:spPr>
          <a:xfrm>
            <a:off x="501081" y="356682"/>
            <a:ext cx="2611770" cy="918244"/>
          </a:xfrm>
          <a:prstGeom prst="rect">
            <a:avLst/>
          </a:prstGeom>
        </p:spPr>
      </p:pic>
    </p:spTree>
    <p:extLst>
      <p:ext uri="{BB962C8B-B14F-4D97-AF65-F5344CB8AC3E}">
        <p14:creationId xmlns:p14="http://schemas.microsoft.com/office/powerpoint/2010/main" val="1310930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404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461665"/>
          </a:xfrm>
        </p:spPr>
        <p:txBody>
          <a:bodyPr/>
          <a:lstStyle>
            <a:lvl1pPr>
              <a:defRPr sz="2400"/>
            </a:lvl1pPr>
          </a:lstStyle>
          <a:p>
            <a:r>
              <a:rPr lang="en-US"/>
              <a:t>Click to edit Master title style</a:t>
            </a:r>
          </a:p>
        </p:txBody>
      </p:sp>
      <p:sp>
        <p:nvSpPr>
          <p:cNvPr id="3" name="Slide Number Placeholder 2"/>
          <p:cNvSpPr>
            <a:spLocks noGrp="1"/>
          </p:cNvSpPr>
          <p:nvPr>
            <p:ph type="sldNum" sz="quarter" idx="14"/>
          </p:nvPr>
        </p:nvSpPr>
        <p:spPr>
          <a:xfrm>
            <a:off x="8790038" y="4938951"/>
            <a:ext cx="353962" cy="204549"/>
          </a:xfrm>
          <a:prstGeom prst="rect">
            <a:avLst/>
          </a:prstGeom>
        </p:spPr>
        <p:txBody>
          <a:bodyPr/>
          <a:lstStyle>
            <a:lvl1pPr>
              <a:defRPr sz="800"/>
            </a:lvl1p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a:t>
            </a:fld>
            <a:endParaRPr lang="en-US" dirty="0"/>
          </a:p>
        </p:txBody>
      </p:sp>
    </p:spTree>
    <p:extLst>
      <p:ext uri="{BB962C8B-B14F-4D97-AF65-F5344CB8AC3E}">
        <p14:creationId xmlns:p14="http://schemas.microsoft.com/office/powerpoint/2010/main" val="2735593532"/>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2" orient="horz" pos="1276">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68218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8656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03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4618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1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70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1"/>
            <a:ext cx="8263890" cy="369332"/>
          </a:xfrm>
        </p:spPr>
        <p:txBody>
          <a:bodyPr/>
          <a:lstStyle>
            <a:lvl1pPr>
              <a:defRPr sz="2400"/>
            </a:lvl1pPr>
          </a:lstStyle>
          <a:p>
            <a:r>
              <a:rPr lang="en-US"/>
              <a:t>Click to edit Master title style</a:t>
            </a:r>
            <a:endParaRPr lang="en-US" dirty="0"/>
          </a:p>
        </p:txBody>
      </p:sp>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50" indent="0">
              <a:buFont typeface="Arial" panose="020B0604020202020204" pitchFamily="34" charset="0"/>
              <a:buNone/>
              <a:defRPr sz="1200"/>
            </a:lvl2pPr>
            <a:lvl3pPr marL="342900" indent="0">
              <a:buFont typeface="Arial" panose="020B0604020202020204" pitchFamily="34" charset="0"/>
              <a:buNone/>
              <a:defRPr sz="900"/>
            </a:lvl3pPr>
            <a:lvl4pPr marL="514350" indent="0">
              <a:buFont typeface="Arial" panose="020B0604020202020204" pitchFamily="34" charset="0"/>
              <a:buNone/>
              <a:defRPr sz="825"/>
            </a:lvl4pPr>
            <a:lvl5pPr marL="685800" indent="0">
              <a:buFont typeface="Arial" panose="020B0604020202020204" pitchFamily="34" charset="0"/>
              <a:buNone/>
              <a:defRPr sz="8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575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441197" y="342901"/>
            <a:ext cx="8263890" cy="369332"/>
          </a:xfrm>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41994620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1411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6858000" cy="230833"/>
          </a:xfrm>
          <a:noFill/>
        </p:spPr>
        <p:txBody>
          <a:bodyPr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80750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2082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9769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86714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96651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9970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10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65342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06536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36807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blu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7"/>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2403647"/>
            <a:ext cx="1577241" cy="336207"/>
          </a:xfrm>
          <a:prstGeom prst="rect">
            <a:avLst/>
          </a:prstGeom>
        </p:spPr>
      </p:pic>
    </p:spTree>
    <p:extLst>
      <p:ext uri="{BB962C8B-B14F-4D97-AF65-F5344CB8AC3E}">
        <p14:creationId xmlns:p14="http://schemas.microsoft.com/office/powerpoint/2010/main" val="33116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331047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38515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040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054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6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55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1180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62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1962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261092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8062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9549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0522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782526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518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8318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2806399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9430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0.emf"/><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 id="2147483711" r:id="rId15"/>
    <p:sldLayoutId id="2147483712" r:id="rId16"/>
    <p:sldLayoutId id="2147483713"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66432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07693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hyperlink" Target="https://www.yosoytumadre.com/category/ystm/" TargetMode="Externa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5.wdp"/><Relationship Id="rId3" Type="http://schemas.openxmlformats.org/officeDocument/2006/relationships/image" Target="../media/image27.png"/><Relationship Id="rId7" Type="http://schemas.microsoft.com/office/2007/relationships/hdphoto" Target="../media/hdphoto2.wdp"/><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28.png"/><Relationship Id="rId11" Type="http://schemas.microsoft.com/office/2007/relationships/hdphoto" Target="../media/hdphoto4.wdp"/><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9.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44.svg"/><Relationship Id="rId11" Type="http://schemas.openxmlformats.org/officeDocument/2006/relationships/hyperlink" Target="http://wi-wiki.de/doku.php?id=bigdata:hadoop"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aka.ms/bobwardms" TargetMode="External"/><Relationship Id="rId7" Type="http://schemas.openxmlformats.org/officeDocument/2006/relationships/diagramLayout" Target="../diagrams/layout1.xm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diagramData" Target="../diagrams/data1.xml"/><Relationship Id="rId5" Type="http://schemas.openxmlformats.org/officeDocument/2006/relationships/hyperlink" Target="http://aka.ms/sqllinuxbook" TargetMode="External"/><Relationship Id="rId10" Type="http://schemas.microsoft.com/office/2007/relationships/diagramDrawing" Target="../diagrams/drawing1.xml"/><Relationship Id="rId4" Type="http://schemas.openxmlformats.org/officeDocument/2006/relationships/hyperlink" Target="http://aka.ms/bobsqldemos" TargetMode="External"/><Relationship Id="rId9" Type="http://schemas.openxmlformats.org/officeDocument/2006/relationships/diagramColors" Target="../diagrams/colors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20.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1.xml"/><Relationship Id="rId7" Type="http://schemas.openxmlformats.org/officeDocument/2006/relationships/image" Target="../media/image71.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67.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4.xml"/><Relationship Id="rId5" Type="http://schemas.openxmlformats.org/officeDocument/2006/relationships/image" Target="../media/image75.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9.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83.png"/><Relationship Id="rId3" Type="http://schemas.openxmlformats.org/officeDocument/2006/relationships/notesSlide" Target="../notesSlides/notesSlide24.xml"/><Relationship Id="rId7" Type="http://schemas.openxmlformats.org/officeDocument/2006/relationships/image" Target="../media/image82.png"/><Relationship Id="rId12"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81.png"/><Relationship Id="rId11" Type="http://schemas.openxmlformats.org/officeDocument/2006/relationships/diagramColors" Target="../diagrams/colors2.xml"/><Relationship Id="rId5" Type="http://schemas.openxmlformats.org/officeDocument/2006/relationships/image" Target="../media/image80.png"/><Relationship Id="rId10" Type="http://schemas.openxmlformats.org/officeDocument/2006/relationships/diagramQuickStyle" Target="../diagrams/quickStyle2.xml"/><Relationship Id="rId4" Type="http://schemas.openxmlformats.org/officeDocument/2006/relationships/image" Target="../media/image79.png"/><Relationship Id="rId9"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3.xml"/><Relationship Id="rId7" Type="http://schemas.openxmlformats.org/officeDocument/2006/relationships/hyperlink" Target="http://www.intel.com/benchmark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7.xml"/><Relationship Id="rId6" Type="http://schemas.openxmlformats.org/officeDocument/2006/relationships/image" Target="../media/image88.jpeg"/><Relationship Id="rId5" Type="http://schemas.openxmlformats.org/officeDocument/2006/relationships/image" Target="../media/image87.png"/><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8.xml"/><Relationship Id="rId6" Type="http://schemas.openxmlformats.org/officeDocument/2006/relationships/image" Target="../media/image89.png"/><Relationship Id="rId5" Type="http://schemas.openxmlformats.org/officeDocument/2006/relationships/image" Target="../media/image87.png"/><Relationship Id="rId4" Type="http://schemas.openxmlformats.org/officeDocument/2006/relationships/hyperlink" Target="http://www.intel.com/benchmarks"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91.png"/><Relationship Id="rId4" Type="http://schemas.openxmlformats.org/officeDocument/2006/relationships/hyperlink" Target="http://www.intel.com/benchmarks"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5.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hyperlink" Target="http://www.intel.com/" TargetMode="Externa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hyperlink" Target="http://www.intel.com/go/turbo"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6.png"/><Relationship Id="rId4" Type="http://schemas.openxmlformats.org/officeDocument/2006/relationships/hyperlink" Target="http://www.tpc.org/4081" TargetMode="Externa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image" Target="../media/image22.emf"/><Relationship Id="rId7" Type="http://schemas.microsoft.com/office/2007/relationships/hdphoto" Target="../media/hdphoto1.wdp"/><Relationship Id="rId12" Type="http://schemas.openxmlformats.org/officeDocument/2006/relationships/image" Target="../media/image30.png"/><Relationship Id="rId17" Type="http://schemas.openxmlformats.org/officeDocument/2006/relationships/image" Target="../media/image35.emf"/><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image" Target="../media/image27.png"/><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3.svg"/><Relationship Id="rId10" Type="http://schemas.openxmlformats.org/officeDocument/2006/relationships/image" Target="../media/image20.png"/><Relationship Id="rId4" Type="http://schemas.openxmlformats.org/officeDocument/2006/relationships/image" Target="../media/image23.png"/><Relationship Id="rId9" Type="http://schemas.microsoft.com/office/2007/relationships/hdphoto" Target="../media/hdphoto2.wdp"/><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636295"/>
            <a:ext cx="5891636" cy="2300437"/>
          </a:xfrm>
        </p:spPr>
        <p:txBody>
          <a:bodyPr/>
          <a:lstStyle/>
          <a:p>
            <a:pPr>
              <a:lnSpc>
                <a:spcPct val="100000"/>
              </a:lnSpc>
            </a:pPr>
            <a:r>
              <a:rPr lang="en-US" dirty="0"/>
              <a:t>Modernize with SQL Server 2019 and Intel® Technologies</a:t>
            </a:r>
          </a:p>
        </p:txBody>
      </p:sp>
      <p:sp>
        <p:nvSpPr>
          <p:cNvPr id="8" name="TextBox 7">
            <a:extLst>
              <a:ext uri="{FF2B5EF4-FFF2-40B4-BE49-F238E27FC236}">
                <a16:creationId xmlns:a16="http://schemas.microsoft.com/office/drawing/2014/main" id="{C70898DD-94A3-4BB8-AA60-1B27FDBAE8D0}"/>
              </a:ext>
            </a:extLst>
          </p:cNvPr>
          <p:cNvSpPr txBox="1"/>
          <p:nvPr/>
        </p:nvSpPr>
        <p:spPr>
          <a:xfrm>
            <a:off x="6863414" y="4366260"/>
            <a:ext cx="2805249" cy="400110"/>
          </a:xfrm>
          <a:prstGeom prst="rect">
            <a:avLst/>
          </a:prstGeom>
          <a:noFill/>
        </p:spPr>
        <p:txBody>
          <a:bodyPr wrap="square" rtlCol="0">
            <a:spAutoFit/>
          </a:bodyPr>
          <a:lstStyle/>
          <a:p>
            <a:r>
              <a:rPr lang="en-CA" sz="2000" i="1" dirty="0">
                <a:solidFill>
                  <a:schemeClr val="accent2"/>
                </a:solidFill>
                <a:latin typeface="Gotham Book"/>
              </a:rPr>
              <a:t>Presenting Sponsors:</a:t>
            </a:r>
          </a:p>
        </p:txBody>
      </p:sp>
      <p:pic>
        <p:nvPicPr>
          <p:cNvPr id="9" name="Picture 8">
            <a:extLst>
              <a:ext uri="{FF2B5EF4-FFF2-40B4-BE49-F238E27FC236}">
                <a16:creationId xmlns:a16="http://schemas.microsoft.com/office/drawing/2014/main" id="{C7629E81-44FD-4E2E-8A86-8938A2800DB3}"/>
              </a:ext>
            </a:extLst>
          </p:cNvPr>
          <p:cNvPicPr>
            <a:picLocks noChangeAspect="1"/>
          </p:cNvPicPr>
          <p:nvPr/>
        </p:nvPicPr>
        <p:blipFill>
          <a:blip r:embed="rId3"/>
          <a:stretch>
            <a:fillRect/>
          </a:stretch>
        </p:blipFill>
        <p:spPr>
          <a:xfrm>
            <a:off x="7034439" y="4723848"/>
            <a:ext cx="1076475" cy="371527"/>
          </a:xfrm>
          <a:prstGeom prst="rect">
            <a:avLst/>
          </a:prstGeom>
        </p:spPr>
      </p:pic>
      <p:pic>
        <p:nvPicPr>
          <p:cNvPr id="10" name="Picture 9">
            <a:extLst>
              <a:ext uri="{FF2B5EF4-FFF2-40B4-BE49-F238E27FC236}">
                <a16:creationId xmlns:a16="http://schemas.microsoft.com/office/drawing/2014/main" id="{6F6E63DB-5AF5-4E28-AB38-C698C616B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6138" y="4738923"/>
            <a:ext cx="509635" cy="335774"/>
          </a:xfrm>
          <a:prstGeom prst="rect">
            <a:avLst/>
          </a:prstGeom>
        </p:spPr>
      </p:pic>
      <p:sp>
        <p:nvSpPr>
          <p:cNvPr id="11" name="Text Placeholder 2">
            <a:extLst>
              <a:ext uri="{FF2B5EF4-FFF2-40B4-BE49-F238E27FC236}">
                <a16:creationId xmlns:a16="http://schemas.microsoft.com/office/drawing/2014/main" id="{81DA7135-703F-4697-B0CF-1F733495F8B4}"/>
              </a:ext>
            </a:extLst>
          </p:cNvPr>
          <p:cNvSpPr txBox="1">
            <a:spLocks/>
          </p:cNvSpPr>
          <p:nvPr/>
        </p:nvSpPr>
        <p:spPr>
          <a:xfrm>
            <a:off x="-37848" y="4077410"/>
            <a:ext cx="7305850" cy="829400"/>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Jeff Taylor, Senior Software &amp; Data Architect, </a:t>
            </a:r>
            <a:r>
              <a:rPr lang="en-US" dirty="0" err="1"/>
              <a:t>CampusEd</a:t>
            </a:r>
            <a:endParaRPr lang="en-US" dirty="0"/>
          </a:p>
          <a:p>
            <a:r>
              <a:rPr lang="en-US" dirty="0"/>
              <a:t>Steven Wheeler, Database Administrator, Enterprise Integration</a:t>
            </a:r>
          </a:p>
        </p:txBody>
      </p:sp>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7" y="342900"/>
            <a:ext cx="3221267" cy="1246495"/>
          </a:xfrm>
        </p:spPr>
        <p:txBody>
          <a:bodyPr/>
          <a:lstStyle/>
          <a:p>
            <a:r>
              <a:rPr lang="en-US" dirty="0"/>
              <a:t>Enhancing the developer experience</a:t>
            </a:r>
          </a:p>
        </p:txBody>
      </p:sp>
      <p:sp>
        <p:nvSpPr>
          <p:cNvPr id="6" name="Text Placeholder 5"/>
          <p:cNvSpPr>
            <a:spLocks noGrp="1"/>
          </p:cNvSpPr>
          <p:nvPr>
            <p:ph type="body" sz="quarter" idx="10"/>
          </p:nvPr>
        </p:nvSpPr>
        <p:spPr>
          <a:xfrm>
            <a:off x="378174" y="2006540"/>
            <a:ext cx="3170785" cy="2462213"/>
          </a:xfrm>
        </p:spPr>
        <p:txBody>
          <a:bodyPr/>
          <a:lstStyle/>
          <a:p>
            <a:pPr marL="0" indent="0">
              <a:buNone/>
            </a:pPr>
            <a:r>
              <a:rPr lang="en-US" b="1" dirty="0">
                <a:latin typeface="Segoe UI" panose="020B0502040204020203" pitchFamily="34" charset="0"/>
                <a:cs typeface="Segoe UI" panose="020B0502040204020203" pitchFamily="34" charset="0"/>
              </a:rPr>
              <a:t>SQL Graph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UTF-8</a:t>
            </a:r>
            <a:r>
              <a:rPr lang="en-US" dirty="0">
                <a:latin typeface="Segoe UI" panose="020B0502040204020203" pitchFamily="34" charset="0"/>
                <a:cs typeface="Segoe UI" panose="020B0502040204020203" pitchFamily="34" charset="0"/>
              </a:rPr>
              <a:t> support</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Machine Learning Services </a:t>
            </a:r>
            <a:r>
              <a:rPr lang="en-US" dirty="0">
                <a:latin typeface="Segoe UI" panose="020B0502040204020203" pitchFamily="34" charset="0"/>
                <a:cs typeface="Segoe UI" panose="020B0502040204020203" pitchFamily="34" charset="0"/>
              </a:rPr>
              <a:t>enhancements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SQL Server </a:t>
            </a:r>
            <a:r>
              <a:rPr lang="en-US" b="1" dirty="0">
                <a:latin typeface="Segoe UI" panose="020B0502040204020203" pitchFamily="34" charset="0"/>
                <a:cs typeface="Segoe UI" panose="020B0502040204020203" pitchFamily="34" charset="0"/>
              </a:rPr>
              <a:t>Java</a:t>
            </a:r>
            <a:r>
              <a:rPr lang="en-US" dirty="0">
                <a:latin typeface="Segoe UI" panose="020B0502040204020203" pitchFamily="34" charset="0"/>
                <a:cs typeface="Segoe UI" panose="020B0502040204020203" pitchFamily="34" charset="0"/>
              </a:rPr>
              <a:t>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4727858" y="2422205"/>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4843921" y="2624696"/>
            <a:ext cx="6161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6608830" y="2605536"/>
            <a:ext cx="840463" cy="346249"/>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7551868" y="1403995"/>
            <a:ext cx="945662"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6072824" y="3101956"/>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7036351" y="3502746"/>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5005782" y="535238"/>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5765140" y="2091989"/>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pPr>
            <a:r>
              <a:rPr lang="en-US" sz="750" b="1" dirty="0">
                <a:solidFill>
                  <a:srgbClr val="50E6FF"/>
                </a:solidFill>
                <a:latin typeface="Segoe UI"/>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4456845" y="1872049"/>
            <a:ext cx="488235" cy="473031"/>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6493054" y="2565125"/>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6551048" y="3502745"/>
            <a:ext cx="456541" cy="461409"/>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6365482" y="4010320"/>
            <a:ext cx="840463" cy="115416"/>
          </a:xfrm>
          <a:prstGeom prst="rect">
            <a:avLst/>
          </a:prstGeom>
          <a:noFill/>
        </p:spPr>
        <p:txBody>
          <a:bodyPr wrap="square" lIns="0" tIns="0" rIns="0" bIns="0" rtlCol="0">
            <a:spAutoFit/>
          </a:bodyPr>
          <a:lstStyle/>
          <a:p>
            <a:pPr algn="ctr" defTabSz="685775"/>
            <a:r>
              <a:rPr lang="en-US" sz="750" dirty="0">
                <a:gradFill>
                  <a:gsLst>
                    <a:gs pos="2917">
                      <a:srgbClr val="1A1A1A"/>
                    </a:gs>
                    <a:gs pos="30000">
                      <a:srgbClr val="1A1A1A"/>
                    </a:gs>
                  </a:gsLst>
                  <a:lin ang="5400000" scaled="0"/>
                </a:gradFill>
                <a:latin typeface="Segoe UI Semibold"/>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5572097" y="1179346"/>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7633017" y="1628386"/>
            <a:ext cx="824355" cy="1874360"/>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7" cy="615553"/>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8306587" y="4010320"/>
            <a:ext cx="430783" cy="426137"/>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7251485" y="4362835"/>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635686" y="4354768"/>
            <a:ext cx="256574" cy="305445"/>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3833757" y="194686"/>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257718" y="150478"/>
            <a:ext cx="3456433" cy="738664"/>
          </a:xfrm>
        </p:spPr>
        <p:txBody>
          <a:bodyPr/>
          <a:lstStyle/>
          <a:p>
            <a:r>
              <a:rPr lang="en-US" sz="2400" dirty="0"/>
              <a:t>SQL Server 2019 and Linux and Containers</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438151" y="1373803"/>
            <a:ext cx="3224784" cy="3139321"/>
          </a:xfrm>
        </p:spPr>
        <p:txBody>
          <a:bodyPr/>
          <a:lstStyle/>
          <a:p>
            <a:pPr marL="0" indent="0">
              <a:buNone/>
            </a:pPr>
            <a:r>
              <a:rPr lang="en-US" b="1" dirty="0">
                <a:latin typeface="+mn-lt"/>
              </a:rPr>
              <a:t>New Features</a:t>
            </a:r>
          </a:p>
          <a:p>
            <a:pPr lvl="1">
              <a:spcBef>
                <a:spcPts val="750"/>
              </a:spcBef>
            </a:pPr>
            <a:r>
              <a:rPr lang="en-US" sz="1350" dirty="0"/>
              <a:t>Replication </a:t>
            </a:r>
          </a:p>
          <a:p>
            <a:pPr lvl="1">
              <a:spcBef>
                <a:spcPts val="750"/>
              </a:spcBef>
            </a:pPr>
            <a:r>
              <a:rPr lang="en-US" sz="1350" dirty="0"/>
              <a:t>Distributed transactions </a:t>
            </a:r>
          </a:p>
          <a:p>
            <a:pPr lvl="1">
              <a:spcBef>
                <a:spcPts val="750"/>
              </a:spcBef>
            </a:pPr>
            <a:r>
              <a:rPr lang="en-US" sz="1350" dirty="0"/>
              <a:t>Machine Learning</a:t>
            </a:r>
          </a:p>
          <a:p>
            <a:pPr lvl="1">
              <a:spcBef>
                <a:spcPts val="750"/>
              </a:spcBef>
            </a:pPr>
            <a:r>
              <a:rPr lang="en-US" sz="1350" dirty="0"/>
              <a:t>Polybase</a:t>
            </a:r>
          </a:p>
          <a:p>
            <a:pPr marL="0" indent="0">
              <a:buNone/>
            </a:pPr>
            <a:endParaRPr lang="en-US" dirty="0">
              <a:latin typeface="+mn-lt"/>
            </a:endParaRPr>
          </a:p>
          <a:p>
            <a:pPr marL="0" indent="0">
              <a:buNone/>
            </a:pPr>
            <a:r>
              <a:rPr lang="en-US" dirty="0">
                <a:latin typeface="+mn-lt"/>
              </a:rPr>
              <a:t>The </a:t>
            </a:r>
            <a:r>
              <a:rPr lang="en-US" b="1" dirty="0">
                <a:latin typeface="+mn-lt"/>
              </a:rPr>
              <a:t>Microsoft Container Registry</a:t>
            </a:r>
          </a:p>
          <a:p>
            <a:pPr marL="0" indent="0">
              <a:buNone/>
            </a:pPr>
            <a:r>
              <a:rPr lang="en-US" dirty="0">
                <a:latin typeface="+mn-lt"/>
              </a:rPr>
              <a:t>	Red Hat Images</a:t>
            </a:r>
          </a:p>
          <a:p>
            <a:pPr marL="0" indent="0">
              <a:buNone/>
            </a:pPr>
            <a:endParaRPr lang="en-US" dirty="0">
              <a:latin typeface="+mn-lt"/>
            </a:endParaRPr>
          </a:p>
          <a:p>
            <a:pPr marL="0" indent="0">
              <a:buNone/>
            </a:pPr>
            <a:r>
              <a:rPr lang="en-US" dirty="0">
                <a:latin typeface="+mn-lt"/>
              </a:rPr>
              <a:t>Availability Groups on </a:t>
            </a:r>
            <a:r>
              <a:rPr lang="en-US" b="1" dirty="0">
                <a:latin typeface="+mn-lt"/>
              </a:rPr>
              <a:t>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6576502" y="917391"/>
            <a:ext cx="1942427" cy="3449124"/>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4351904" y="917391"/>
            <a:ext cx="1942427"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4790622" y="1181368"/>
            <a:ext cx="984821" cy="9808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65910" tIns="32955" rIns="65910" bIns="32955" numCol="1" anchor="t" anchorCtr="0" compatLnSpc="1">
            <a:prstTxWarp prst="textNoShape">
              <a:avLst/>
            </a:prstTxWarp>
          </a:bodyPr>
          <a:lstStyle/>
          <a:p>
            <a:pPr defTabSz="672266">
              <a:defRPr/>
            </a:pPr>
            <a:endParaRPr lang="en-US" sz="1298" kern="0" dirty="0">
              <a:solidFill>
                <a:srgbClr val="FFFFFF"/>
              </a:solidFill>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4347707" y="2819050"/>
            <a:ext cx="1946624" cy="1547465"/>
          </a:xfrm>
          <a:prstGeom prst="rect">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57175" indent="-257175" algn="ctr" defTabSz="699354">
              <a:lnSpc>
                <a:spcPct val="90000"/>
              </a:lnSpc>
              <a:buFont typeface="Wingdings 3" panose="05040102010807070707" pitchFamily="18" charset="2"/>
              <a:buChar char="Æ"/>
              <a:defRPr/>
            </a:pPr>
            <a:endParaRPr lang="en-US" sz="1500" b="1" kern="0" dirty="0">
              <a:solidFill>
                <a:srgbClr val="FFFFFF"/>
              </a:solidFill>
              <a:latin typeface="Segoe UI Light"/>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4921002" y="3046692"/>
            <a:ext cx="944253" cy="597497"/>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7034409" y="2991162"/>
            <a:ext cx="1152526" cy="53697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6916537" y="3792908"/>
            <a:ext cx="1388269" cy="313134"/>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6902351" y="2270807"/>
            <a:ext cx="1416639" cy="412391"/>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353535"/>
                  </a:solidFill>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6540425"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4308231" y="2532287"/>
            <a:ext cx="2378378" cy="26941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4347707" y="622940"/>
            <a:ext cx="2098548" cy="27432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68580" tIns="109728" rIns="137160" bIns="109728" numCol="1" spcCol="0" rtlCol="0" fromWordArt="0" anchor="ctr" anchorCtr="0" forceAA="0" compatLnSpc="1">
            <a:prstTxWarp prst="textNoShape">
              <a:avLst/>
            </a:prstTxWarp>
            <a:noAutofit/>
          </a:bodyPr>
          <a:lstStyle/>
          <a:p>
            <a:pP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7334097" y="1245068"/>
            <a:ext cx="553148" cy="646746"/>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dirty="0">
                <a:solidFill>
                  <a:srgbClr val="000000"/>
                </a:solidFill>
                <a:latin typeface="Segoe UI"/>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4486713" y="3829694"/>
            <a:ext cx="1656912" cy="277662"/>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defTabSz="685775"/>
              <a:endParaRPr lang="en-US" sz="1324" dirty="0">
                <a:solidFill>
                  <a:srgbClr val="1A1A1A"/>
                </a:solidFill>
                <a:latin typeface="Segoe UI"/>
              </a:endParaRPr>
            </a:p>
          </p:txBody>
        </p:sp>
      </p:grpSp>
      <p:pic>
        <p:nvPicPr>
          <p:cNvPr id="126" name="Google Shape;2221;p48">
            <a:extLst>
              <a:ext uri="{FF2B5EF4-FFF2-40B4-BE49-F238E27FC236}">
                <a16:creationId xmlns:a16="http://schemas.microsoft.com/office/drawing/2014/main" id="{8D4D3FFE-C867-4DDC-8EF4-B782F5002281}"/>
              </a:ext>
            </a:extLst>
          </p:cNvPr>
          <p:cNvPicPr preferRelativeResize="0"/>
          <p:nvPr/>
        </p:nvPicPr>
        <p:blipFill rotWithShape="1">
          <a:blip r:embed="rId3">
            <a:alphaModFix/>
          </a:blip>
          <a:srcRect/>
          <a:stretch/>
        </p:blipFill>
        <p:spPr>
          <a:xfrm>
            <a:off x="5893790" y="3503726"/>
            <a:ext cx="262298" cy="280222"/>
          </a:xfrm>
          <a:prstGeom prst="rect">
            <a:avLst/>
          </a:prstGeom>
          <a:noFill/>
          <a:ln>
            <a:noFill/>
          </a:ln>
        </p:spPr>
      </p:pic>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and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5249306" y="2849882"/>
            <a:ext cx="882662" cy="952224"/>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6239650" y="2849882"/>
            <a:ext cx="882662" cy="952224"/>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5"/>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5140540" y="2754613"/>
            <a:ext cx="3083930" cy="2016861"/>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spcBef>
                  <a:spcPct val="0"/>
                </a:spcBef>
                <a:spcAft>
                  <a:spcPct val="0"/>
                </a:spcAft>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6" y="3959514"/>
              <a:ext cx="771689" cy="215475"/>
            </a:xfrm>
            <a:prstGeom prst="rect">
              <a:avLst/>
            </a:prstGeom>
            <a:noFill/>
          </p:spPr>
          <p:txBody>
            <a:bodyPr wrap="none" lIns="0" tIns="0" rIns="0" bIns="0" rtlCol="0">
              <a:spAutoFit/>
            </a:bodyPr>
            <a:lstStyle/>
            <a:p>
              <a:pPr defTabSz="685775"/>
              <a:r>
                <a:rPr lang="en-US" sz="1050" dirty="0">
                  <a:solidFill>
                    <a:srgbClr val="0078D4"/>
                  </a:solidFill>
                  <a:latin typeface="Segoe UI"/>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796793" y="988464"/>
            <a:ext cx="3441806" cy="2400657"/>
          </a:xfrm>
          <a:prstGeom prst="rect">
            <a:avLst/>
          </a:prstGeom>
          <a:noFill/>
        </p:spPr>
        <p:txBody>
          <a:bodyPr wrap="square" lIns="0" tIns="0" rIns="0" bIns="0" rtlCol="0">
            <a:spAutoFit/>
          </a:bodyPr>
          <a:lstStyle/>
          <a:p>
            <a:pPr defTabSz="685775"/>
            <a:r>
              <a:rPr lang="en-US" sz="1200" b="1" dirty="0">
                <a:solidFill>
                  <a:srgbClr val="0D0D0D"/>
                </a:solidFill>
                <a:latin typeface="Segoe UI Semibold" panose="020B0502040204020203" pitchFamily="34" charset="0"/>
                <a:cs typeface="Segoe UI Semibold" panose="020B0502040204020203" pitchFamily="34" charset="0"/>
              </a:rPr>
              <a:t>Portable</a:t>
            </a:r>
          </a:p>
          <a:p>
            <a:pPr defTabSz="685775"/>
            <a:r>
              <a:rPr lang="en-US" sz="1200" dirty="0">
                <a:solidFill>
                  <a:srgbClr val="0078D4"/>
                </a:solidFill>
                <a:latin typeface="Segoe UI"/>
              </a:rPr>
              <a:t>Run anywhere Docker is supported</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Lightweight</a:t>
            </a:r>
          </a:p>
          <a:p>
            <a:pPr defTabSz="685775"/>
            <a:r>
              <a:rPr lang="en-US" sz="1200" dirty="0">
                <a:solidFill>
                  <a:srgbClr val="0078D4"/>
                </a:solidFill>
                <a:latin typeface="Segoe UI"/>
              </a:rPr>
              <a:t>Reduced disk, CPU, and memory footprint</a:t>
            </a:r>
          </a:p>
          <a:p>
            <a:pPr defTabSz="685775"/>
            <a:endParaRPr lang="en-US" sz="1200" dirty="0">
              <a:solidFill>
                <a:srgbClr val="0078D4"/>
              </a:solidFill>
              <a:latin typeface="Segoe UI"/>
            </a:endParaRPr>
          </a:p>
          <a:p>
            <a:pPr defTabSz="685775"/>
            <a:r>
              <a:rPr lang="en-US" sz="1200" b="1" dirty="0">
                <a:solidFill>
                  <a:srgbClr val="0D0D0D"/>
                </a:solidFill>
                <a:latin typeface="Segoe UI Semibold" panose="020B0502040204020203" pitchFamily="34" charset="0"/>
                <a:cs typeface="Segoe UI Semibold" panose="020B0502040204020203" pitchFamily="34" charset="0"/>
              </a:rPr>
              <a:t>Consistent</a:t>
            </a:r>
          </a:p>
          <a:p>
            <a:pPr defTabSz="685775"/>
            <a:r>
              <a:rPr lang="en-US" sz="1200" dirty="0">
                <a:solidFill>
                  <a:srgbClr val="0078D4"/>
                </a:solidFill>
                <a:latin typeface="Segoe UI"/>
              </a:rPr>
              <a:t>Consistent image of SQL Server, scripts, and tools</a:t>
            </a:r>
          </a:p>
          <a:p>
            <a:pPr defTabSz="685775"/>
            <a:endParaRPr lang="en-US" sz="1200" dirty="0">
              <a:solidFill>
                <a:srgbClr val="0078D4"/>
              </a:solidFill>
              <a:latin typeface="Segoe UI"/>
            </a:endParaRPr>
          </a:p>
          <a:p>
            <a:pPr defTabSz="685775"/>
            <a:r>
              <a:rPr lang="en-US" sz="1200" dirty="0">
                <a:solidFill>
                  <a:srgbClr val="0D0D0D"/>
                </a:solidFill>
                <a:latin typeface="Segoe UI Semibold" panose="020B0502040204020203" pitchFamily="34" charset="0"/>
                <a:cs typeface="Segoe UI Semibold" panose="020B0502040204020203" pitchFamily="34" charset="0"/>
              </a:rPr>
              <a:t>Efficient</a:t>
            </a:r>
          </a:p>
          <a:p>
            <a:pPr defTabSz="685775"/>
            <a:r>
              <a:rPr lang="en-US" sz="1200" dirty="0">
                <a:solidFill>
                  <a:srgbClr val="0078D4"/>
                </a:solidFill>
                <a:latin typeface="Segoe UI"/>
              </a:rPr>
              <a:t>Faster deployment, reduced patching, and </a:t>
            </a:r>
            <a:br>
              <a:rPr lang="en-US" sz="1200" dirty="0">
                <a:solidFill>
                  <a:srgbClr val="0078D4"/>
                </a:solidFill>
                <a:latin typeface="Segoe UI"/>
              </a:rPr>
            </a:br>
            <a:r>
              <a:rPr lang="en-US" sz="1200" dirty="0">
                <a:solidFill>
                  <a:srgbClr val="0078D4"/>
                </a:solidFill>
                <a:latin typeface="Segoe UI"/>
              </a:rPr>
              <a:t>less downtime</a:t>
            </a:r>
          </a:p>
          <a:p>
            <a:pPr defTabSz="685775"/>
            <a:endParaRPr lang="en-US" sz="1200" dirty="0">
              <a:solidFill>
                <a:srgbClr val="0078D4"/>
              </a:solidFill>
              <a:latin typeface="Segoe UI"/>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5551902" y="990896"/>
            <a:ext cx="2261202" cy="161583"/>
          </a:xfrm>
          <a:prstGeom prst="rect">
            <a:avLst/>
          </a:prstGeom>
          <a:noFill/>
        </p:spPr>
        <p:txBody>
          <a:bodyPr wrap="square" lIns="0" tIns="0" rIns="0" bIns="0" rtlCol="0">
            <a:spAutoFit/>
          </a:bodyPr>
          <a:lstStyle/>
          <a:p>
            <a:pPr algn="ctr" defTabSz="685775"/>
            <a:r>
              <a:rPr lang="en-US" sz="1050" b="1" dirty="0">
                <a:solidFill>
                  <a:srgbClr val="0078D4"/>
                </a:solidFill>
                <a:latin typeface="Segoe UI"/>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6472387" y="1594450"/>
            <a:ext cx="456647" cy="599927"/>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13" rIns="0"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pPr>
            <a:r>
              <a:rPr lang="en-US" sz="600" dirty="0">
                <a:solidFill>
                  <a:srgbClr val="0D0D0D"/>
                </a:solidFill>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5140540" y="1227717"/>
            <a:ext cx="3083930" cy="114797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6172119" y="1289436"/>
            <a:ext cx="1016304" cy="161583"/>
          </a:xfrm>
          <a:prstGeom prst="rect">
            <a:avLst/>
          </a:prstGeom>
          <a:noFill/>
        </p:spPr>
        <p:txBody>
          <a:bodyPr wrap="none" lIns="0" tIns="0" rIns="0" bIns="0" rtlCol="0">
            <a:spAutoFit/>
          </a:bodyPr>
          <a:lstStyle/>
          <a:p>
            <a:pPr defTabSz="685775"/>
            <a:r>
              <a:rPr lang="en-US" sz="1050" dirty="0">
                <a:solidFill>
                  <a:srgbClr val="0078D4"/>
                </a:solidFill>
                <a:latin typeface="Segoe UI"/>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5730788" y="1917433"/>
            <a:ext cx="441332" cy="363754"/>
          </a:xfrm>
          <a:prstGeom prst="rect">
            <a:avLst/>
          </a:prstGeom>
          <a:noFill/>
        </p:spPr>
        <p:txBody>
          <a:bodyPr wrap="square" lIns="0" tIns="0" rIns="0" bIns="0" rtlCol="0">
            <a:spAutoFit/>
          </a:bodyPr>
          <a:lstStyle/>
          <a:p>
            <a:pPr defTabSz="685775"/>
            <a:r>
              <a:rPr lang="en-US" sz="788" dirty="0">
                <a:solidFill>
                  <a:srgbClr val="0078D4"/>
                </a:solidFill>
                <a:latin typeface="Segoe UI"/>
              </a:rPr>
              <a:t>Switch for </a:t>
            </a:r>
          </a:p>
          <a:p>
            <a:pPr defTabSz="685775"/>
            <a:r>
              <a:rPr lang="en-US" sz="788" dirty="0">
                <a:solidFill>
                  <a:srgbClr val="0078D4"/>
                </a:solidFill>
                <a:latin typeface="Segoe UI"/>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5690637" y="1894414"/>
            <a:ext cx="781751" cy="955469"/>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392486" y="2101527"/>
            <a:ext cx="262407" cy="329018"/>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8561" tIns="34280" rIns="68561" bIns="34280" numCol="1" anchor="t" anchorCtr="0" compatLnSpc="1">
              <a:prstTxWarp prst="textNoShape">
                <a:avLst/>
              </a:prstTxWarp>
            </a:bodyPr>
            <a:lstStyle/>
            <a:p>
              <a:pPr defTabSz="698630" eaLnBrk="0" fontAlgn="base" hangingPunct="0">
                <a:spcBef>
                  <a:spcPct val="0"/>
                </a:spcBef>
                <a:spcAft>
                  <a:spcPct val="0"/>
                </a:spcAft>
                <a:defRPr/>
              </a:pPr>
              <a:endParaRPr lang="en-US" sz="135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381993" y="2686187"/>
            <a:ext cx="283394" cy="28339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500" dirty="0">
                <a:gradFill>
                  <a:gsLst>
                    <a:gs pos="0">
                      <a:srgbClr val="1A1A1A"/>
                    </a:gs>
                    <a:gs pos="100000">
                      <a:srgbClr val="1A1A1A"/>
                    </a:gs>
                  </a:gsLst>
                  <a:lin ang="5400000" scaled="1"/>
                </a:gradFill>
                <a:latin typeface="Segoe UI"/>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392485" y="1051062"/>
            <a:ext cx="299894" cy="229031"/>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775"/>
            <a:endParaRPr lang="en-US" sz="1350" dirty="0">
              <a:solidFill>
                <a:srgbClr val="1A1A1A"/>
              </a:solidFill>
              <a:latin typeface="Segoe UI"/>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660" y="1565920"/>
            <a:ext cx="295234" cy="31428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6682503" y="2209058"/>
            <a:ext cx="0" cy="628129"/>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5084" y="3458074"/>
            <a:ext cx="2584295" cy="13134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735214" y="3920198"/>
            <a:ext cx="6354048" cy="66539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1" forceAA="0" compatLnSpc="1">
            <a:prstTxWarp prst="textNoShape">
              <a:avLst/>
            </a:prstTxWarp>
            <a:noAutofit/>
          </a:bodyPr>
          <a:lstStyle/>
          <a:p>
            <a:pPr defTabSz="457101">
              <a:defRPr/>
            </a:pPr>
            <a:r>
              <a:rPr lang="en-US" sz="9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341780" y="1192811"/>
            <a:ext cx="7140919" cy="3734904"/>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457101">
              <a:defRPr/>
            </a:pPr>
            <a:r>
              <a:rPr lang="en-US"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153027" y="109717"/>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01">
              <a:defRPr/>
            </a:pPr>
            <a:endParaRPr lang="en-US" sz="36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02550" y="646969"/>
            <a:ext cx="4556040" cy="300082"/>
          </a:xfrm>
          <a:prstGeom prst="rect">
            <a:avLst/>
          </a:prstGeom>
          <a:noFill/>
        </p:spPr>
        <p:txBody>
          <a:bodyPr wrap="none" lIns="109713" rtlCol="0">
            <a:spAutoFit/>
          </a:bodyPr>
          <a:lstStyle/>
          <a:p>
            <a:pPr defTabSz="685644">
              <a:defRPr/>
            </a:pPr>
            <a:r>
              <a:rPr lang="en-US" sz="135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7865580" y="2427419"/>
            <a:ext cx="680123" cy="2308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685644">
              <a:defRPr/>
            </a:pPr>
            <a:r>
              <a:rPr lang="en-US" sz="9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02550" y="61864"/>
            <a:ext cx="8263890" cy="415499"/>
          </a:xfrm>
        </p:spPr>
        <p:txBody>
          <a:bodyPr vert="horz" wrap="square" lIns="109713" tIns="67232" rIns="107571" bIns="6723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8016076" y="1975798"/>
            <a:ext cx="379133" cy="4236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5230247"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5388338" y="1879849"/>
            <a:ext cx="1542832"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5621478" y="2151248"/>
            <a:ext cx="1076553" cy="212568"/>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2982730" y="1562221"/>
            <a:ext cx="1859016" cy="2020699"/>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3140822" y="1879849"/>
            <a:ext cx="1542832" cy="658274"/>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735214" y="1540750"/>
            <a:ext cx="1859016" cy="2040350"/>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892163" y="1879849"/>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127589" y="2152862"/>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892163" y="2684612"/>
            <a:ext cx="1545120" cy="658274"/>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t" anchorCtr="0" forceAA="0" compatLnSpc="1">
            <a:prstTxWarp prst="textNoShape">
              <a:avLst/>
            </a:prstTxWarp>
            <a:noAutofit/>
          </a:bodyPr>
          <a:lstStyle/>
          <a:p>
            <a:pPr defTabSz="457101">
              <a:defRPr/>
            </a:pPr>
            <a:r>
              <a:rPr lang="en-US" sz="9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127589" y="2957624"/>
            <a:ext cx="1074268" cy="20934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457101">
              <a:defRPr/>
            </a:pPr>
            <a:r>
              <a:rPr lang="en-US" sz="9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3912237" y="1879849"/>
            <a:ext cx="4294946" cy="95949"/>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2437284"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166472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2936949" y="2038459"/>
            <a:ext cx="475625" cy="1474955"/>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4676436" y="2208211"/>
            <a:ext cx="703540" cy="776"/>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6161233" y="2538124"/>
            <a:ext cx="0" cy="1382075"/>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1664723" y="3342886"/>
            <a:ext cx="0" cy="577313"/>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969658" y="1910283"/>
            <a:ext cx="173657" cy="173657"/>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856577" y="1562221"/>
            <a:ext cx="173657" cy="173657"/>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18929" y="140687"/>
            <a:ext cx="3439651" cy="1938992"/>
          </a:xfrm>
        </p:spPr>
        <p:txBody>
          <a:bodyPr/>
          <a:lstStyle/>
          <a:p>
            <a:r>
              <a:rPr lang="en-US" dirty="0"/>
              <a:t>SQL Server 2019</a:t>
            </a:r>
            <a:br>
              <a:rPr lang="en-US" dirty="0"/>
            </a:br>
            <a:br>
              <a:rPr lang="en-US" dirty="0"/>
            </a:br>
            <a:r>
              <a:rPr lang="en-US" dirty="0"/>
              <a:t>Always On Availability Groups on Kubernetes</a:t>
            </a:r>
            <a:br>
              <a:rPr lang="en-US" dirty="0"/>
            </a:br>
            <a:endParaRPr lang="en-US" sz="1800" dirty="0"/>
          </a:p>
        </p:txBody>
      </p:sp>
      <p:sp>
        <p:nvSpPr>
          <p:cNvPr id="6" name="Text Placeholder 5"/>
          <p:cNvSpPr>
            <a:spLocks noGrp="1"/>
          </p:cNvSpPr>
          <p:nvPr>
            <p:ph type="body" sz="quarter" idx="10"/>
          </p:nvPr>
        </p:nvSpPr>
        <p:spPr>
          <a:xfrm>
            <a:off x="265540" y="2260273"/>
            <a:ext cx="3345908" cy="1800449"/>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3881436" y="209134"/>
            <a:ext cx="5051809" cy="466515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4338568" y="457601"/>
            <a:ext cx="4130217" cy="256214"/>
          </a:xfrm>
          <a:prstGeom prst="rect">
            <a:avLst/>
          </a:prstGeom>
          <a:noFill/>
        </p:spPr>
        <p:txBody>
          <a:bodyPr wrap="square" lIns="68570" tIns="34285" rIns="68570" bIns="34285"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669">
              <a:spcAft>
                <a:spcPts val="450"/>
              </a:spcAft>
            </a:pPr>
            <a:r>
              <a:rPr lang="en-US" sz="1350"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4511341" y="2755359"/>
            <a:ext cx="3772163" cy="441046"/>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0" tIns="34285" rIns="68570" bIns="34285" numCol="1" spcCol="0" rtlCol="0" fromWordArt="0" anchor="t" anchorCtr="1" forceAA="0" compatLnSpc="1">
            <a:prstTxWarp prst="textNoShape">
              <a:avLst/>
            </a:prstTxWarp>
            <a:noAutofit/>
          </a:bodyPr>
          <a:lstStyle/>
          <a:p>
            <a:pPr algn="ctr" defTabSz="457101">
              <a:defRPr/>
            </a:pPr>
            <a:r>
              <a:rPr lang="en-US" sz="75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4751673" y="1081928"/>
            <a:ext cx="1051328" cy="882983"/>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34168" cy="277024"/>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595295"/>
              <a:ext cx="740148" cy="27703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8437752" y="1730748"/>
            <a:ext cx="421590" cy="230832"/>
          </a:xfrm>
          <a:prstGeom prst="rect">
            <a:avLst/>
          </a:prstGeom>
          <a:noFill/>
        </p:spPr>
        <p:txBody>
          <a:bodyPr wrap="non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Reporting </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3921649" y="4393550"/>
            <a:ext cx="428051" cy="230832"/>
          </a:xfrm>
          <a:prstGeom prst="rect">
            <a:avLst/>
          </a:prstGeom>
          <a:noFill/>
        </p:spPr>
        <p:txBody>
          <a:bodyPr wrap="square" lIns="0" tIns="0" rIns="0" bIns="0" rtlCol="0">
            <a:spAutoFit/>
          </a:bodyPr>
          <a:lstStyle/>
          <a:p>
            <a:pPr algn="ctr" defTabSz="685644">
              <a:defRPr/>
            </a:pPr>
            <a:r>
              <a:rPr lang="en-US" sz="750" dirty="0">
                <a:gradFill>
                  <a:gsLst>
                    <a:gs pos="2917">
                      <a:srgbClr val="1A1A1A"/>
                    </a:gs>
                    <a:gs pos="30000">
                      <a:srgbClr val="1A1A1A"/>
                    </a:gs>
                  </a:gsLst>
                  <a:lin ang="5400000" scaled="0"/>
                </a:gradFill>
                <a:latin typeface="Segoe UI Light"/>
              </a:rPr>
              <a:t>Primary</a:t>
            </a:r>
            <a:br>
              <a:rPr lang="en-US" sz="750" dirty="0">
                <a:gradFill>
                  <a:gsLst>
                    <a:gs pos="2917">
                      <a:srgbClr val="1A1A1A"/>
                    </a:gs>
                    <a:gs pos="30000">
                      <a:srgbClr val="1A1A1A"/>
                    </a:gs>
                  </a:gsLst>
                  <a:lin ang="5400000" scaled="0"/>
                </a:gradFill>
                <a:latin typeface="Segoe UI Light"/>
              </a:rPr>
            </a:br>
            <a:r>
              <a:rPr lang="en-US" sz="75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4763272"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4760385"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4830730"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4887142"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4900491"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4949460"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4428332" y="876542"/>
            <a:ext cx="3902801" cy="376550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4473272" y="902773"/>
            <a:ext cx="1744960" cy="138499"/>
          </a:xfrm>
          <a:prstGeom prst="rect">
            <a:avLst/>
          </a:prstGeom>
          <a:noFill/>
        </p:spPr>
        <p:txBody>
          <a:bodyPr wrap="square" lIns="0" tIns="0" rIns="0" bIns="0" rtlCol="0">
            <a:spAutoFit/>
          </a:bodyPr>
          <a:lstStyle/>
          <a:p>
            <a:pPr defTabSz="685644">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8173958" y="1544977"/>
            <a:ext cx="311540" cy="2639"/>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5280222" y="3604263"/>
            <a:ext cx="4391" cy="48462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7954321" y="1684529"/>
            <a:ext cx="5570" cy="66145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5277338" y="1964910"/>
            <a:ext cx="1" cy="381075"/>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4924211" y="407776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5968006" y="2345986"/>
            <a:ext cx="1028132" cy="125827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59658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603546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6091876" y="2754427"/>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6105225"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7192616" y="2340272"/>
            <a:ext cx="1028132" cy="126398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4"/>
            <a:endParaRPr lang="en-US" sz="1298"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7197161" y="2333993"/>
            <a:ext cx="420608" cy="207739"/>
          </a:xfrm>
          <a:prstGeom prst="rect">
            <a:avLst/>
          </a:prstGeom>
          <a:noFill/>
        </p:spPr>
        <p:txBody>
          <a:bodyPr wrap="none" lIns="68570" tIns="34285" rIns="68570" bIns="34285" rtlCol="0">
            <a:spAutoFit/>
          </a:bodyPr>
          <a:lstStyle/>
          <a:p>
            <a:pPr defTabSz="685644">
              <a:defRPr/>
            </a:pPr>
            <a:r>
              <a:rPr lang="en-US" sz="9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7260074" y="2562615"/>
            <a:ext cx="893216" cy="9685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834"/>
            <a:r>
              <a:rPr lang="en-US" sz="75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7307104" y="2812136"/>
            <a:ext cx="799154"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7329834" y="3246792"/>
            <a:ext cx="753694"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4298725" y="4239345"/>
            <a:ext cx="625486"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6150193"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7356901" y="2896120"/>
            <a:ext cx="135413" cy="16731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4905739" y="2576092"/>
            <a:ext cx="802874" cy="802874"/>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2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5689166" y="1553082"/>
            <a:ext cx="381075" cy="120473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6304329" y="937919"/>
            <a:ext cx="375361" cy="2429345"/>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5622701" y="3604261"/>
            <a:ext cx="859371" cy="63508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3972625" y="4046173"/>
            <a:ext cx="326099" cy="315944"/>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defTabSz="699422">
                  <a:defRPr/>
                </a:pPr>
                <a:endParaRPr lang="en-US" sz="135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669">
                <a:defRPr/>
              </a:pPr>
              <a:endParaRPr lang="en-US" sz="135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8485498" y="1387005"/>
            <a:ext cx="326099" cy="315944"/>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99422">
                <a:defRPr/>
              </a:pPr>
              <a:endParaRPr lang="en-US" sz="135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669">
                <a:defRPr/>
              </a:pPr>
              <a:endParaRPr lang="en-US" sz="135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6090565" y="2754425"/>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4888248" y="2755713"/>
            <a:ext cx="780392"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39996" rtlCol="0" anchor="ctr">
            <a:spAutoFit/>
          </a:bodyPr>
          <a:lstStyle/>
          <a:p>
            <a:pPr defTabSz="342834"/>
            <a:r>
              <a:rPr lang="en-US" sz="75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7475468" y="1386033"/>
            <a:ext cx="698490"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834"/>
            <a:r>
              <a:rPr lang="en-US" sz="75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5424979" y="1709198"/>
            <a:ext cx="2399736" cy="624795"/>
            <a:chOff x="7233465" y="2278767"/>
            <a:chExt cx="3200101" cy="833179"/>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13558" y="898680"/>
              <a:ext cx="439921" cy="3200095"/>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6629711" y="1696161"/>
            <a:ext cx="1193644" cy="642637"/>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342900"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2545556"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4748212"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6950868" y="3507784"/>
            <a:ext cx="1843088" cy="1215562"/>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5286375" y="2220648"/>
            <a:ext cx="2609850" cy="886602"/>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defRPr/>
            </a:pPr>
            <a:r>
              <a:rPr lang="en-US" sz="825" b="1" dirty="0">
                <a:solidFill>
                  <a:srgbClr val="0078D7"/>
                </a:solidFill>
                <a:latin typeface="Segoe UI Semibold" panose="020B0502040204020203" pitchFamily="34" charset="0"/>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6143221" y="1857784"/>
            <a:ext cx="896159"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592087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5170416" y="1842496"/>
            <a:ext cx="734531"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7411909" y="1842496"/>
            <a:ext cx="46982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6593652" y="1682954"/>
            <a:ext cx="672781" cy="13716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471488" y="3592822"/>
            <a:ext cx="1588716"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2695858" y="4034770"/>
            <a:ext cx="727748" cy="1970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3022813" y="3592821"/>
            <a:ext cx="99113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82830" y="4380133"/>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5045022" y="3592822"/>
            <a:ext cx="1262848"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366932" y="4383823"/>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879902" y="3967458"/>
            <a:ext cx="745802" cy="25119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7405337" y="3592822"/>
            <a:ext cx="948797" cy="183512"/>
          </a:xfrm>
          <a:prstGeom prst="rect">
            <a:avLst/>
          </a:prstGeom>
          <a:noFill/>
        </p:spPr>
        <p:txBody>
          <a:bodyPr wrap="square" lIns="68580" tIns="34290" rIns="68580" bIns="3429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698495">
              <a:spcAft>
                <a:spcPts val="450"/>
              </a:spcAft>
              <a:defRPr/>
            </a:pPr>
            <a:r>
              <a:rPr lang="en-US" sz="825" dirty="0"/>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34923" y="4066178"/>
            <a:ext cx="737691" cy="17889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994279" y="4045698"/>
            <a:ext cx="678013" cy="23903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6593652" y="2941903"/>
            <a:ext cx="0" cy="356194"/>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6591301" y="2041296"/>
            <a:ext cx="2351" cy="533634"/>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257299" y="3298097"/>
            <a:ext cx="6629403" cy="152049"/>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dirty="0">
                <a:solidFill>
                  <a:srgbClr val="505050"/>
                </a:solidFill>
                <a:latin typeface="Segoe UI"/>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366511" y="4158189"/>
            <a:ext cx="35971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07024" y="3864629"/>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800380" y="3852995"/>
            <a:ext cx="364986" cy="363549"/>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401081" y="3833427"/>
            <a:ext cx="301396" cy="301495"/>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5443479" y="2574930"/>
            <a:ext cx="2300346" cy="366973"/>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68580" tIns="34290" rIns="68580" bIns="34290" rtlCol="0" anchor="ctr">
            <a:noAutofit/>
          </a:bodyPr>
          <a:lstStyle/>
          <a:p>
            <a:pPr algn="ctr" defTabSz="698495">
              <a:spcAft>
                <a:spcPts val="450"/>
              </a:spcAft>
              <a:defRPr/>
            </a:pPr>
            <a:r>
              <a:rPr lang="en-US" sz="825" kern="0" dirty="0">
                <a:solidFill>
                  <a:srgbClr val="0078D7"/>
                </a:solidFill>
                <a:latin typeface="Segoe UI Semibold" panose="020B0702040204020203" pitchFamily="34" charset="0"/>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3505142" y="4259556"/>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165184" y="154514"/>
            <a:ext cx="8263890" cy="415498"/>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35160" y="1000659"/>
            <a:ext cx="5375771" cy="1638910"/>
          </a:xfrm>
          <a:prstGeom prst="rect">
            <a:avLst/>
          </a:prstGeom>
        </p:spPr>
        <p:txBody>
          <a:bodyPr vert="horz" wrap="square" lIns="109728" tIns="68580" rIns="109728" bIns="6858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compute engine integrated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Query data where it lives using T-SQL</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Distributed, scalable query performance</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Manual/deploy with SQL Server</a:t>
            </a:r>
          </a:p>
          <a:p>
            <a:pPr marL="214313" indent="-214313" defTabSz="685775">
              <a:spcBef>
                <a:spcPts val="900"/>
              </a:spcBef>
              <a:buFont typeface="Wingdings" panose="05000000000000000000" pitchFamily="2" charset="2"/>
              <a:buChar char="ü"/>
              <a:defRPr/>
            </a:pPr>
            <a:r>
              <a:rPr lang="en-US" sz="135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5358722" y="1476942"/>
            <a:ext cx="365300" cy="310753"/>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7464172" y="1476942"/>
            <a:ext cx="365300" cy="310753"/>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3647346" y="3920093"/>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31092" y="4933360"/>
            <a:ext cx="147581" cy="687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0078D4"/>
              </a:solidFill>
              <a:latin typeface="Segoe UI"/>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165184" y="4885106"/>
            <a:ext cx="2295938" cy="196208"/>
          </a:xfrm>
          <a:prstGeom prst="rect">
            <a:avLst/>
          </a:prstGeom>
          <a:noFill/>
        </p:spPr>
        <p:txBody>
          <a:bodyPr lIns="13716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Clr>
                <a:srgbClr val="E6E6E6"/>
              </a:buClr>
              <a:buNone/>
            </a:pPr>
            <a:r>
              <a:rPr lang="en-US" sz="750" b="1" dirty="0">
                <a:solidFill>
                  <a:srgbClr val="0078D4"/>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7646822" y="4414769"/>
            <a:ext cx="46551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6080432" y="194966"/>
            <a:ext cx="2636171" cy="738664"/>
          </a:xfrm>
          <a:prstGeom prst="rect">
            <a:avLst/>
          </a:prstGeom>
          <a:noFill/>
        </p:spPr>
        <p:txBody>
          <a:bodyPr wrap="none" lIns="0" tIns="0" rIns="0" bIns="0" rtlCol="0">
            <a:spAutoFit/>
          </a:bodyPr>
          <a:lstStyle/>
          <a:p>
            <a:pPr algn="ctr" defTabSz="685775"/>
            <a:r>
              <a:rPr lang="en-US" sz="2400" dirty="0">
                <a:solidFill>
                  <a:srgbClr val="1A1A1A"/>
                </a:solidFill>
                <a:latin typeface="Segoe UI"/>
              </a:rPr>
              <a:t>“It’s all about </a:t>
            </a:r>
          </a:p>
          <a:p>
            <a:pPr algn="ctr" defTabSz="685775"/>
            <a:r>
              <a:rPr lang="en-US" sz="2400" dirty="0">
                <a:solidFill>
                  <a:srgbClr val="1A1A1A"/>
                </a:solidFill>
                <a:latin typeface="Segoe UI"/>
              </a:rPr>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36756" y="195517"/>
            <a:ext cx="8559044" cy="415499"/>
          </a:xfrm>
        </p:spPr>
        <p:txBody>
          <a:bodyPr/>
          <a:lstStyle/>
          <a:p>
            <a:r>
              <a:rPr lang="en-US" dirty="0"/>
              <a:t>SQL Server 2019: Data Virtualization</a:t>
            </a:r>
          </a:p>
        </p:txBody>
      </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19210" y="792255"/>
            <a:ext cx="1431895" cy="754131"/>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36394" y="1615506"/>
            <a:ext cx="357188" cy="357188"/>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7618931" y="1728444"/>
            <a:ext cx="978217" cy="461665"/>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Mobile </a:t>
            </a:r>
          </a:p>
          <a:p>
            <a:pPr defTabSz="685775"/>
            <a:r>
              <a:rPr lang="en-US" sz="1500" dirty="0">
                <a:gradFill>
                  <a:gsLst>
                    <a:gs pos="2917">
                      <a:srgbClr val="1A1A1A"/>
                    </a:gs>
                    <a:gs pos="30000">
                      <a:srgbClr val="1A1A1A"/>
                    </a:gs>
                  </a:gsLst>
                  <a:lin ang="5400000" scaled="0"/>
                </a:gradFill>
                <a:latin typeface="Segoe UI"/>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987" y="885073"/>
            <a:ext cx="753228" cy="3804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300224" y="1365556"/>
            <a:ext cx="14200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7152585" y="4311235"/>
            <a:ext cx="1724062"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275607" y="3170807"/>
            <a:ext cx="1482410" cy="1111808"/>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137488" y="2470085"/>
            <a:ext cx="243451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99557"/>
            <a:r>
              <a:rPr lang="en-US" sz="1800" spc="-38" dirty="0">
                <a:gradFill>
                  <a:gsLst>
                    <a:gs pos="1250">
                      <a:srgbClr val="1A1A1A"/>
                    </a:gs>
                    <a:gs pos="100000">
                      <a:srgbClr val="1A1A1A"/>
                    </a:gs>
                  </a:gsLst>
                  <a:lin ang="5400000" scaled="0"/>
                </a:gradFill>
                <a:latin typeface="Segoe UI Semibold"/>
              </a:rPr>
              <a:t>SQL Server </a:t>
            </a:r>
          </a:p>
          <a:p>
            <a:pPr algn="ctr" defTabSz="699557"/>
            <a:r>
              <a:rPr lang="en-US" sz="1800" spc="-38" dirty="0">
                <a:gradFill>
                  <a:gsLst>
                    <a:gs pos="1250">
                      <a:srgbClr val="1A1A1A"/>
                    </a:gs>
                    <a:gs pos="100000">
                      <a:srgbClr val="1A1A1A"/>
                    </a:gs>
                  </a:gsLst>
                  <a:lin ang="5400000" scaled="0"/>
                </a:gradFill>
                <a:latin typeface="Segoe UI Semibold"/>
              </a:rPr>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085122" y="3809631"/>
            <a:ext cx="973756" cy="653742"/>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3963395" y="4515167"/>
            <a:ext cx="121520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39311" y="3771500"/>
            <a:ext cx="1349648" cy="482931"/>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36677" y="4399914"/>
            <a:ext cx="2353721"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p:cNvCxnSpPr>
          <p:nvPr/>
        </p:nvCxnSpPr>
        <p:spPr>
          <a:xfrm flipV="1">
            <a:off x="4906567" y="1441268"/>
            <a:ext cx="2619671" cy="102877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p:cNvCxnSpPr>
          <p:nvPr/>
        </p:nvCxnSpPr>
        <p:spPr>
          <a:xfrm flipV="1">
            <a:off x="1874950" y="3006754"/>
            <a:ext cx="2345634" cy="6781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4571997" y="3093225"/>
            <a:ext cx="0" cy="59169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1638638" y="1286385"/>
            <a:ext cx="2581946" cy="11836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4892568" y="3006754"/>
            <a:ext cx="2210917" cy="94165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5107173" y="2631325"/>
            <a:ext cx="1781706" cy="230832"/>
          </a:xfrm>
          <a:prstGeom prst="rect">
            <a:avLst/>
          </a:prstGeom>
          <a:noFill/>
        </p:spPr>
        <p:txBody>
          <a:bodyPr wrap="none" lIns="0" tIns="0" rIns="0" bIns="0" rtlCol="0">
            <a:spAutoFit/>
          </a:bodyPr>
          <a:lstStyle/>
          <a:p>
            <a:pPr algn="ctr" defTabSz="685775"/>
            <a:r>
              <a:rPr lang="en-US" sz="1500" dirty="0">
                <a:gradFill>
                  <a:gsLst>
                    <a:gs pos="2917">
                      <a:srgbClr val="1A1A1A"/>
                    </a:gs>
                    <a:gs pos="30000">
                      <a:srgbClr val="1A1A1A"/>
                    </a:gs>
                  </a:gsLst>
                  <a:lin ang="5400000" scaled="0"/>
                </a:gradFill>
                <a:latin typeface="Segoe UI"/>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4335631" y="838078"/>
            <a:ext cx="585218" cy="585218"/>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4550941" y="1500377"/>
            <a:ext cx="8423" cy="83303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06566" y="938488"/>
            <a:ext cx="1649554" cy="230832"/>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rPr>
              <a:t>Modern StockItems</a:t>
            </a:r>
          </a:p>
        </p:txBody>
      </p:sp>
      <p:sp>
        <p:nvSpPr>
          <p:cNvPr id="28" name="Freeform 188">
            <a:extLst>
              <a:ext uri="{FF2B5EF4-FFF2-40B4-BE49-F238E27FC236}">
                <a16:creationId xmlns:a16="http://schemas.microsoft.com/office/drawing/2014/main" id="{93C0A9C3-FC1E-4006-9D96-C8B051919490}"/>
              </a:ext>
            </a:extLst>
          </p:cNvPr>
          <p:cNvSpPr/>
          <p:nvPr/>
        </p:nvSpPr>
        <p:spPr bwMode="auto">
          <a:xfrm>
            <a:off x="4282319" y="2352587"/>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303891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6106830" y="1126071"/>
            <a:ext cx="0" cy="370332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3430143" y="1169317"/>
            <a:ext cx="2283714" cy="461665"/>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326985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Store high volume data in a data lake and access it easily using either SQL or Spark</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3706794" y="2579186"/>
            <a:ext cx="625007" cy="3600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lnSpc>
                <a:spcPct val="90000"/>
              </a:lnSpc>
              <a:defRPr/>
            </a:pPr>
            <a:r>
              <a:rPr lang="en-US" sz="900" b="1" dirty="0">
                <a:solidFill>
                  <a:srgbClr val="0078D7"/>
                </a:solidFill>
                <a:latin typeface="Segoe UI Semibold" panose="020B0502040204020203" pitchFamily="34" charset="0"/>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516763"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01930" y="4017400"/>
            <a:ext cx="2606040" cy="710451"/>
          </a:xfrm>
          <a:prstGeom prst="rect">
            <a:avLst/>
          </a:prstGeom>
          <a:noFill/>
        </p:spPr>
        <p:txBody>
          <a:bodyPr wrap="square" rtlCol="0" anchor="t">
            <a:spAutoFit/>
          </a:bodyPr>
          <a:lstStyle/>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Combine data from many sources without moving or replicating it</a:t>
            </a:r>
          </a:p>
          <a:p>
            <a:pPr defTabSz="342900">
              <a:spcAft>
                <a:spcPts val="450"/>
              </a:spcAft>
              <a:defRPr/>
            </a:pPr>
            <a:r>
              <a:rPr lang="en-US" sz="900" dirty="0">
                <a:solidFill>
                  <a:srgbClr val="EAEAEA">
                    <a:lumMod val="10000"/>
                  </a:srgbClr>
                </a:solidFill>
                <a:latin typeface="Segoe UI" panose="020B0502040204020203" pitchFamily="34" charset="0"/>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417678" y="2148520"/>
            <a:ext cx="481886" cy="207749"/>
          </a:xfrm>
          <a:prstGeom prst="rect">
            <a:avLst/>
          </a:prstGeom>
          <a:noFill/>
          <a:ln>
            <a:noFill/>
          </a:ln>
        </p:spPr>
        <p:txBody>
          <a:bodyPr wrap="square"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688340"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045971" y="2087578"/>
            <a:ext cx="582930" cy="196208"/>
          </a:xfrm>
          <a:prstGeom prst="rect">
            <a:avLst/>
          </a:prstGeom>
          <a:noFill/>
          <a:ln>
            <a:noFill/>
          </a:ln>
        </p:spPr>
        <p:txBody>
          <a:bodyPr wrap="square" lIns="68580" tIns="34290" rIns="68580" bIns="3429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342900">
              <a:defRPr/>
            </a:pPr>
            <a:r>
              <a:rPr lang="en-US" sz="825" b="1" dirty="0">
                <a:solidFill>
                  <a:srgbClr val="0078D7"/>
                </a:solidFill>
                <a:latin typeface="Segoe UI Semibold" panose="020B0502040204020203" pitchFamily="34" charset="0"/>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470014" y="3498822"/>
            <a:ext cx="644300" cy="496290"/>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042248"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1614482" y="3498822"/>
            <a:ext cx="644300" cy="28854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186716" y="3498822"/>
            <a:ext cx="64430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solidFill>
                  <a:srgbClr val="0078D7"/>
                </a:solidFill>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188403" y="1770278"/>
            <a:ext cx="298067" cy="298907"/>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1658621" y="1973691"/>
            <a:ext cx="0" cy="17482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1658621" y="2355997"/>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366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794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19379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2509404" y="3341454"/>
            <a:ext cx="0" cy="15552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245177" y="1973691"/>
            <a:ext cx="82688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6343522" y="1169317"/>
            <a:ext cx="2283714" cy="276999"/>
          </a:xfrm>
          <a:prstGeom prst="rect">
            <a:avLst/>
          </a:prstGeom>
          <a:noFill/>
        </p:spPr>
        <p:txBody>
          <a:bodyPr wrap="square" rtlCol="0">
            <a:spAutoFit/>
          </a:bodyPr>
          <a:lstStyle/>
          <a:p>
            <a:pPr algn="ctr" defTabSz="342900">
              <a:defRPr/>
            </a:pPr>
            <a:r>
              <a:rPr lang="en-US" sz="1200" b="1" dirty="0">
                <a:solidFill>
                  <a:srgbClr val="0077D7"/>
                </a:solidFill>
                <a:latin typeface="Segoe UI Semibold" panose="020B0502040204020203" pitchFamily="34" charset="0"/>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6337770" y="4017400"/>
            <a:ext cx="2606040" cy="710451"/>
          </a:xfrm>
          <a:prstGeom prst="rect">
            <a:avLst/>
          </a:prstGeom>
          <a:noFill/>
        </p:spPr>
        <p:txBody>
          <a:bodyPr wrap="square" rtlCol="0">
            <a:spAutoFit/>
          </a:bodyPr>
          <a:lstStyle/>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Easily feed integrated data from many sources to your model training</a:t>
            </a:r>
          </a:p>
          <a:p>
            <a:pPr defTabSz="342900">
              <a:spcAft>
                <a:spcPts val="450"/>
              </a:spcAft>
              <a:defRPr/>
            </a:pPr>
            <a:r>
              <a:rPr lang="en-US" sz="900" dirty="0">
                <a:solidFill>
                  <a:srgbClr val="000000"/>
                </a:solidFill>
                <a:latin typeface="Segoe UI" panose="020B0502040204020203" pitchFamily="34" charset="0"/>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688340" y="2545815"/>
            <a:ext cx="1940561"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686304" y="3042231"/>
            <a:ext cx="1944632"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4838938" y="2632899"/>
            <a:ext cx="625007" cy="2492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3618655" y="3228196"/>
            <a:ext cx="1897586" cy="34624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68580" tIns="102870" rIns="68580" bIns="102870"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flipH="1">
            <a:off x="4019297" y="2939285"/>
            <a:ext cx="1" cy="287358"/>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5151442" y="2882198"/>
            <a:ext cx="0" cy="344445"/>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822708" y="1770279"/>
            <a:ext cx="314197" cy="304412"/>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6450840" y="3464197"/>
            <a:ext cx="64546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6773135" y="3161698"/>
            <a:ext cx="0" cy="271112"/>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3491699" y="1962650"/>
            <a:ext cx="2174292" cy="17448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02870" bIns="102870" rtlCol="0" anchor="t"/>
          <a:lstStyle/>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Admin portal and management services</a:t>
            </a:r>
          </a:p>
          <a:p>
            <a:pPr algn="ctr" defTabSz="342900">
              <a:spcAft>
                <a:spcPts val="300"/>
              </a:spcAft>
              <a:defRPr/>
            </a:pPr>
            <a:r>
              <a:rPr lang="en-US" sz="788" b="1" dirty="0">
                <a:solidFill>
                  <a:srgbClr val="0078D7"/>
                </a:solidFill>
                <a:latin typeface="Segoe UI Semibold" panose="020B0502040204020203" pitchFamily="34" charset="0"/>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6450839"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SQL Server</a:t>
            </a:r>
          </a:p>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7703576" y="2733770"/>
            <a:ext cx="966890" cy="38779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54864" bIns="54864" rtlCol="0" anchor="ctr">
            <a:spAutoFit/>
          </a:bodyPr>
          <a:lstStyle/>
          <a:p>
            <a:pPr algn="ctr" defTabSz="342900">
              <a:defRPr/>
            </a:pPr>
            <a:r>
              <a:rPr lang="en-US" sz="900" b="1" dirty="0">
                <a:solidFill>
                  <a:srgbClr val="0078D7"/>
                </a:solidFill>
                <a:latin typeface="Segoe UI Semibold" panose="020B0502040204020203" pitchFamily="34" charset="0"/>
                <a:cs typeface="Segoe UI Semibold" panose="020B0502040204020203" pitchFamily="34" charset="0"/>
              </a:rPr>
              <a:t>Spark &amp;</a:t>
            </a:r>
            <a:br>
              <a:rPr lang="en-US" sz="900" b="1" dirty="0">
                <a:solidFill>
                  <a:srgbClr val="0078D7"/>
                </a:solidFill>
                <a:latin typeface="Segoe UI Semibold" panose="020B0502040204020203" pitchFamily="34" charset="0"/>
                <a:cs typeface="Segoe UI Semibold" panose="020B0502040204020203" pitchFamily="34" charset="0"/>
              </a:rPr>
            </a:br>
            <a:r>
              <a:rPr lang="en-US" sz="900" b="1" dirty="0">
                <a:solidFill>
                  <a:srgbClr val="0078D7"/>
                </a:solidFill>
                <a:latin typeface="Segoe UI Semibold" panose="020B0502040204020203" pitchFamily="34" charset="0"/>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7237923" y="3464198"/>
            <a:ext cx="645460" cy="184666"/>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7114316" y="2283785"/>
            <a:ext cx="947900" cy="392415"/>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3429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342900">
              <a:defRPr/>
            </a:pPr>
            <a:r>
              <a:rPr lang="en-US" sz="675" dirty="0"/>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7127935" y="2017133"/>
            <a:ext cx="265097" cy="235484"/>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1658621" y="2842859"/>
            <a:ext cx="0" cy="15135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7639390" y="2610358"/>
            <a:ext cx="8435" cy="109635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7565707" y="3327385"/>
            <a:ext cx="0" cy="101343"/>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7455718" y="2017133"/>
            <a:ext cx="265097" cy="235484"/>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7783502" y="2017133"/>
            <a:ext cx="265097" cy="235484"/>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7363573" y="1729966"/>
            <a:ext cx="265097" cy="235484"/>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7691356" y="1729966"/>
            <a:ext cx="265097" cy="235484"/>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900" b="1" dirty="0">
                <a:solidFill>
                  <a:srgbClr val="0078D7"/>
                </a:solidFill>
                <a:latin typeface="Segoe UI Semibold" panose="020B0502040204020203" pitchFamily="34" charset="0"/>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315677" y="191419"/>
            <a:ext cx="8263890" cy="415499"/>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1591422" y="1420825"/>
            <a:ext cx="7288093" cy="2759510"/>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4513871" y="1909627"/>
            <a:ext cx="3249157" cy="1071084"/>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01405"/>
                  <a:ext cx="1160433"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1" y="3201405"/>
                  <a:ext cx="1187867"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01405"/>
                  <a:ext cx="1170775" cy="430887"/>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70654"/>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13459" y="1879244"/>
            <a:ext cx="5801312" cy="806404"/>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8" y="3028228"/>
              <a:ext cx="547980"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endParaRPr lang="en-US" sz="900" dirty="0">
                    <a:solidFill>
                      <a:srgbClr val="0D0D0D"/>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defTabSz="685775">
                    <a:spcAft>
                      <a:spcPts val="450"/>
                    </a:spcAft>
                  </a:pPr>
                  <a:r>
                    <a:rPr lang="en-US" sz="750" dirty="0">
                      <a:gradFill>
                        <a:gsLst>
                          <a:gs pos="2917">
                            <a:srgbClr val="1A1A1A"/>
                          </a:gs>
                          <a:gs pos="30000">
                            <a:srgbClr val="1A1A1A"/>
                          </a:gs>
                        </a:gsLst>
                        <a:lin ang="5400000" scaled="0"/>
                      </a:gradFill>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421744" y="2693398"/>
            <a:ext cx="2368195" cy="1389895"/>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algn="ctr" defTabSz="342900">
                    <a:defRPr/>
                  </a:pPr>
                  <a:r>
                    <a:rPr lang="en-US" sz="750" b="1" kern="0" dirty="0">
                      <a:solidFill>
                        <a:srgbClr val="0078D7"/>
                      </a:solidFill>
                      <a:latin typeface="Segoe UI Semibold"/>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035147" y="1011923"/>
            <a:ext cx="7850681" cy="3916691"/>
            <a:chOff x="1465924" y="1122807"/>
            <a:chExt cx="10467574" cy="5222254"/>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222254"/>
              <a:chOff x="1465924" y="1122807"/>
              <a:chExt cx="10467574" cy="5222254"/>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608116"/>
                </a:xfrm>
                <a:prstGeom prst="rect">
                  <a:avLst/>
                </a:prstGeom>
                <a:noFill/>
                <a:ln w="12700">
                  <a:noFill/>
                  <a:prstDash val="dash"/>
                </a:ln>
              </p:spPr>
              <p:txBody>
                <a:bodyPr wrap="square" rtlCol="0">
                  <a:spAutoFit/>
                </a:bodyPr>
                <a:lstStyle/>
                <a:p>
                  <a:pPr algn="ctr" defTabSz="342900">
                    <a:defRPr/>
                  </a:pPr>
                  <a:r>
                    <a:rPr lang="en-US" sz="788" dirty="0">
                      <a:solidFill>
                        <a:srgbClr val="0D0D0D"/>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222254"/>
                <a:chOff x="1465924" y="1122807"/>
                <a:chExt cx="10467574" cy="5222254"/>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76999"/>
                </a:xfrm>
                <a:prstGeom prst="rect">
                  <a:avLst/>
                </a:prstGeom>
                <a:noFill/>
                <a:ln w="12700">
                  <a:solidFill>
                    <a:srgbClr val="757575"/>
                  </a:solidFill>
                </a:ln>
              </p:spPr>
              <p:txBody>
                <a:bodyPr wrap="square" rtlCol="0">
                  <a:spAutoFit/>
                </a:bodyPr>
                <a:lstStyle/>
                <a:p>
                  <a:pPr algn="ctr" defTabSz="342900">
                    <a:defRPr/>
                  </a:pPr>
                  <a:r>
                    <a:rPr lang="en-US" sz="750" b="1" dirty="0">
                      <a:solidFill>
                        <a:srgbClr val="0077D7"/>
                      </a:solidFill>
                      <a:latin typeface="Segoe UI Semibold"/>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40" y="4069899"/>
                  <a:ext cx="224100" cy="292388"/>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825" b="1" dirty="0">
                      <a:solidFill>
                        <a:srgbClr val="1A1A1A"/>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350" dirty="0">
                    <a:solidFill>
                      <a:prstClr val="white"/>
                    </a:solidFill>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825" dirty="0">
                    <a:solidFill>
                      <a:prstClr val="white"/>
                    </a:solidFill>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1"/>
                  <a:ext cx="1137659" cy="430887"/>
                </a:xfrm>
                <a:prstGeom prst="rect">
                  <a:avLst/>
                </a:prstGeom>
                <a:noFill/>
              </p:spPr>
              <p:txBody>
                <a:bodyPr vert="horz" wrap="square" rtlCol="0">
                  <a:spAutoFit/>
                </a:bodyPr>
                <a:lstStyle/>
                <a:p>
                  <a:pPr algn="ctr" defTabSz="342900">
                    <a:defRPr/>
                  </a:pPr>
                  <a:r>
                    <a:rPr lang="en-US" sz="750" b="1" dirty="0">
                      <a:solidFill>
                        <a:srgbClr val="0077D7"/>
                      </a:solidFill>
                      <a:latin typeface="Segoe UI Semibold"/>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1" cy="261611"/>
                </a:xfrm>
                <a:prstGeom prst="rect">
                  <a:avLst/>
                </a:prstGeom>
                <a:noFill/>
              </p:spPr>
              <p:txBody>
                <a:bodyPr wrap="square" bIns="34290" rtlCol="0">
                  <a:spAutoFit/>
                </a:bodyPr>
                <a:lstStyle/>
                <a:p>
                  <a:pPr algn="ctr" defTabSz="342900">
                    <a:defRPr/>
                  </a:pPr>
                  <a:r>
                    <a:rPr lang="en-US" sz="750" b="1" dirty="0">
                      <a:solidFill>
                        <a:srgbClr val="0D0D0D"/>
                      </a:solidFill>
                      <a:latin typeface="Segoe UI Semibold"/>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43199"/>
                </a:xfrm>
                <a:prstGeom prst="rect">
                  <a:avLst/>
                </a:prstGeom>
                <a:noFill/>
                <a:ln>
                  <a:noFill/>
                </a:ln>
              </p:spPr>
              <p:txBody>
                <a:bodyPr wrap="square" bIns="54864" rtlCol="0">
                  <a:spAutoFit/>
                </a:bodyPr>
                <a:lstStyle/>
                <a:p>
                  <a:pPr defTabSz="342900">
                    <a:defRPr/>
                  </a:pPr>
                  <a:r>
                    <a:rPr lang="en-US" sz="750" b="1" dirty="0">
                      <a:solidFill>
                        <a:srgbClr val="0D0D0D"/>
                      </a:solidFill>
                      <a:latin typeface="Segoe UI Semibold"/>
                      <a:cs typeface="Segoe UI" panose="020B0502040204020203" pitchFamily="34" charset="0"/>
                    </a:rPr>
                    <a:t>Custom</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2"/>
                  <a:ext cx="370223" cy="289309"/>
                </a:xfrm>
                <a:prstGeom prst="rect">
                  <a:avLst/>
                </a:prstGeom>
                <a:noFill/>
              </p:spPr>
              <p:txBody>
                <a:bodyPr wrap="square" bIns="54864" rtlCol="0">
                  <a:spAutoFit/>
                </a:bodyPr>
                <a:lstStyle/>
                <a:p>
                  <a:pPr algn="ctr" defTabSz="342900">
                    <a:defRPr/>
                  </a:pPr>
                  <a:r>
                    <a:rPr lang="en-US" sz="750" b="1" dirty="0">
                      <a:solidFill>
                        <a:srgbClr val="0D0D0D"/>
                      </a:solidFill>
                      <a:latin typeface="Segoe UI Semibold"/>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8" y="1947004"/>
                  <a:ext cx="2216211" cy="443199"/>
                </a:xfrm>
                <a:prstGeom prst="rect">
                  <a:avLst/>
                </a:prstGeom>
                <a:noFill/>
                <a:ln>
                  <a:noFill/>
                </a:ln>
              </p:spPr>
              <p:txBody>
                <a:bodyPr wrap="square" bIns="54864" rtlCol="0">
                  <a:spAutoFit/>
                </a:bodyPr>
                <a:lstStyle/>
                <a:p>
                  <a:pPr defTabSz="342900"/>
                  <a:r>
                    <a:rPr lang="en-US" sz="750" b="1" dirty="0">
                      <a:solidFill>
                        <a:srgbClr val="0D0D0D"/>
                      </a:solidFill>
                      <a:latin typeface="Segoe UI Semibold"/>
                      <a:cs typeface="Segoe UI" panose="020B0502040204020203" pitchFamily="34" charset="0"/>
                    </a:rPr>
                    <a:t>SQL Server </a:t>
                  </a:r>
                  <a:br>
                    <a:rPr lang="en-US" sz="750" b="1" dirty="0">
                      <a:solidFill>
                        <a:srgbClr val="0D0D0D"/>
                      </a:solidFill>
                      <a:latin typeface="Segoe UI Semibold"/>
                      <a:cs typeface="Segoe UI" panose="020B0502040204020203" pitchFamily="34" charset="0"/>
                    </a:rPr>
                  </a:br>
                  <a:r>
                    <a:rPr lang="en-US" sz="750" b="1" dirty="0">
                      <a:solidFill>
                        <a:srgbClr val="0D0D0D"/>
                      </a:solidFill>
                      <a:latin typeface="Segoe UI Semibold"/>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68580" tIns="34290" rIns="68580" bIns="3429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685775">
                      <a:spcAft>
                        <a:spcPts val="450"/>
                      </a:spcAft>
                    </a:pPr>
                    <a:r>
                      <a:rPr lang="en-US" sz="750" b="1" dirty="0">
                        <a:solidFill>
                          <a:srgbClr val="0078D7"/>
                        </a:solidFill>
                        <a:latin typeface="Segoe UI Semibold"/>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US" sz="1324" dirty="0">
                        <a:solidFill>
                          <a:srgbClr val="FFFFFF"/>
                        </a:solidFill>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54316" tIns="27158" rIns="54316" bIns="27158" numCol="1" anchor="t" anchorCtr="0" compatLnSpc="1">
                    <a:prstTxWarp prst="textNoShape">
                      <a:avLst/>
                    </a:prstTxWarp>
                  </a:bodyPr>
                  <a:lstStyle/>
                  <a:p>
                    <a:pPr defTabSz="672161">
                      <a:defRPr/>
                    </a:pPr>
                    <a:endParaRPr lang="en-US" sz="707" kern="0" dirty="0">
                      <a:solidFill>
                        <a:srgbClr val="505050"/>
                      </a:solidFill>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3106" y="1988750"/>
                  <a:ext cx="349241" cy="322453"/>
                  <a:chOff x="5779066" y="1006762"/>
                  <a:chExt cx="474925"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7399"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375"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79066" y="1124381"/>
                    <a:ext cx="474925" cy="257402"/>
                  </a:xfrm>
                  <a:prstGeom prst="rect">
                    <a:avLst/>
                  </a:prstGeom>
                  <a:noFill/>
                </p:spPr>
                <p:txBody>
                  <a:bodyPr wrap="none" lIns="68580" tIns="34290" rIns="68580" bIns="34290" rtlCol="0">
                    <a:spAutoFit/>
                  </a:bodyPr>
                  <a:lstStyle/>
                  <a:p>
                    <a:pPr defTabSz="685775">
                      <a:lnSpc>
                        <a:spcPct val="90000"/>
                      </a:lnSpc>
                      <a:spcAft>
                        <a:spcPts val="450"/>
                      </a:spcAft>
                    </a:pPr>
                    <a:r>
                      <a:rPr lang="en-US" sz="525" b="1" dirty="0">
                        <a:solidFill>
                          <a:srgbClr val="FFFFFF"/>
                        </a:solidFill>
                        <a:latin typeface="Segoe UI" panose="020B0502040204020203" pitchFamily="34" charset="0"/>
                        <a:cs typeface="Segoe UI" panose="020B0502040204020203" pitchFamily="34" charset="0"/>
                      </a:rPr>
                      <a:t>SQL</a:t>
                    </a:r>
                    <a:endParaRPr lang="en-US" sz="900" b="1" dirty="0">
                      <a:solidFill>
                        <a:srgbClr val="FFFF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2791167" y="1949985"/>
            <a:ext cx="1553001" cy="211479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dirty="0">
                      <a:solidFill>
                        <a:srgbClr val="0D0D0D"/>
                      </a:solidFill>
                      <a:latin typeface="Segoe UI Semibold"/>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7" y="3030454"/>
                  <a:ext cx="990116" cy="584776"/>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22608" y="478056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67123" y="4782886"/>
                <a:ext cx="699337" cy="276999"/>
              </a:xfrm>
              <a:prstGeom prst="rect">
                <a:avLst/>
              </a:prstGeom>
            </p:spPr>
            <p:txBody>
              <a:bodyPr wrap="none">
                <a:spAutoFit/>
              </a:bodyPr>
              <a:lstStyle/>
              <a:p>
                <a:pPr algn="ctr" defTabSz="342900">
                  <a:defRPr/>
                </a:pPr>
                <a:r>
                  <a:rPr lang="en-US" sz="750" dirty="0">
                    <a:solidFill>
                      <a:srgbClr val="0D0D0D"/>
                    </a:solidFill>
                    <a:latin typeface="Segoe UI Semibold"/>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437904" y="750561"/>
            <a:ext cx="3235678" cy="62791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516526" y="850317"/>
            <a:ext cx="74258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519440" y="1118118"/>
            <a:ext cx="173297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3076936" y="908025"/>
            <a:ext cx="53205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2303722" y="1054891"/>
            <a:ext cx="728657"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303670" y="908025"/>
            <a:ext cx="948740"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3076936" y="1059981"/>
            <a:ext cx="532053" cy="323165"/>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2296966" y="908025"/>
            <a:ext cx="735413"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437904" y="1370669"/>
            <a:ext cx="1159831" cy="23360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3683328" y="1388695"/>
            <a:ext cx="1552140" cy="2137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4" name="Rectangle 273">
            <a:extLst>
              <a:ext uri="{FF2B5EF4-FFF2-40B4-BE49-F238E27FC236}">
                <a16:creationId xmlns:a16="http://schemas.microsoft.com/office/drawing/2014/main" id="{8E090674-13FD-4DA4-BDC2-01FDC20BF1D2}"/>
              </a:ext>
            </a:extLst>
          </p:cNvPr>
          <p:cNvSpPr/>
          <p:nvPr/>
        </p:nvSpPr>
        <p:spPr>
          <a:xfrm>
            <a:off x="1801211" y="1693768"/>
            <a:ext cx="742587" cy="20774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defRPr/>
            </a:pPr>
            <a:r>
              <a:rPr lang="en-US" sz="750" dirty="0">
                <a:solidFill>
                  <a:srgbClr val="1A1A1A"/>
                </a:solidFill>
                <a:latin typeface="Segoe UI" panose="020B0502040204020203" pitchFamily="34" charset="0"/>
                <a:cs typeface="Segoe UI" panose="020B0502040204020203" pitchFamily="34" charset="0"/>
              </a:rPr>
              <a:t>App Deploy</a:t>
            </a:r>
          </a:p>
        </p:txBody>
      </p:sp>
      <p:cxnSp>
        <p:nvCxnSpPr>
          <p:cNvPr id="34" name="Straight Connector 33">
            <a:extLst>
              <a:ext uri="{FF2B5EF4-FFF2-40B4-BE49-F238E27FC236}">
                <a16:creationId xmlns:a16="http://schemas.microsoft.com/office/drawing/2014/main" id="{BF3E4088-5F24-4BE4-888F-59DDBF67DF12}"/>
              </a:ext>
            </a:extLst>
          </p:cNvPr>
          <p:cNvCxnSpPr>
            <a:cxnSpLocks/>
            <a:stCxn id="203" idx="2"/>
            <a:endCxn id="275" idx="1"/>
          </p:cNvCxnSpPr>
          <p:nvPr/>
        </p:nvCxnSpPr>
        <p:spPr>
          <a:xfrm>
            <a:off x="7237581" y="3814728"/>
            <a:ext cx="618767" cy="17792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65F01CAD-F37A-42A6-918A-C3EB4FE45DCF}"/>
              </a:ext>
            </a:extLst>
          </p:cNvPr>
          <p:cNvSpPr/>
          <p:nvPr/>
        </p:nvSpPr>
        <p:spPr>
          <a:xfrm>
            <a:off x="7856348" y="3893132"/>
            <a:ext cx="873690" cy="19904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342900">
              <a:defRPr/>
            </a:pPr>
            <a:r>
              <a:rPr lang="en-US" sz="750" dirty="0">
                <a:solidFill>
                  <a:srgbClr val="1A1A1A"/>
                </a:solidFill>
                <a:latin typeface="Segoe UI" panose="020B0502040204020203" pitchFamily="34" charset="0"/>
                <a:cs typeface="Segoe UI" panose="020B0502040204020203" pitchFamily="34" charset="0"/>
              </a:rPr>
              <a:t>HDFS Tiering</a:t>
            </a:r>
          </a:p>
        </p:txBody>
      </p: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7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P spid="274" grpId="0" animBg="1"/>
      <p:bldP spid="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3800547" y="238840"/>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1A1A1A"/>
              </a:solidFill>
              <a:latin typeface="Consolas" panose="020B0609020204030204" pitchFamily="49" charset="0"/>
            </a:endParaRPr>
          </a:p>
        </p:txBody>
      </p:sp>
      <p:sp>
        <p:nvSpPr>
          <p:cNvPr id="17" name="Title 16"/>
          <p:cNvSpPr>
            <a:spLocks noGrp="1"/>
          </p:cNvSpPr>
          <p:nvPr>
            <p:ph type="title"/>
          </p:nvPr>
        </p:nvSpPr>
        <p:spPr>
          <a:xfrm>
            <a:off x="441198" y="342900"/>
            <a:ext cx="3273553" cy="415499"/>
          </a:xfrm>
        </p:spPr>
        <p:txBody>
          <a:bodyPr/>
          <a:lstStyle/>
          <a:p>
            <a:r>
              <a:rPr lang="en-US" dirty="0"/>
              <a:t>The Customer Voice</a:t>
            </a:r>
          </a:p>
        </p:txBody>
      </p:sp>
      <p:sp>
        <p:nvSpPr>
          <p:cNvPr id="6" name="Text Placeholder 5"/>
          <p:cNvSpPr>
            <a:spLocks noGrp="1"/>
          </p:cNvSpPr>
          <p:nvPr>
            <p:ph type="body" sz="quarter" idx="10"/>
          </p:nvPr>
        </p:nvSpPr>
        <p:spPr>
          <a:xfrm>
            <a:off x="379651" y="1237811"/>
            <a:ext cx="2819400" cy="2949525"/>
          </a:xfrm>
        </p:spPr>
        <p:txBody>
          <a:bodyPr/>
          <a:lstStyle/>
          <a:p>
            <a:r>
              <a:rPr lang="en-US" dirty="0"/>
              <a:t>Columnstore stats in DBCC CLONEDATABASE</a:t>
            </a:r>
          </a:p>
          <a:p>
            <a:r>
              <a:rPr lang="en-US" dirty="0"/>
              <a:t>Estimate compression for Columnstore indexes</a:t>
            </a:r>
          </a:p>
          <a:p>
            <a:r>
              <a:rPr lang="en-US" dirty="0"/>
              <a:t>Diagnostics for auto stats blocking</a:t>
            </a:r>
          </a:p>
          <a:p>
            <a:r>
              <a:rPr lang="en-US" dirty="0"/>
              <a:t>The #1 voted customer feedback item of all time: String Truncation (1000+ votes)</a:t>
            </a:r>
          </a:p>
          <a:p>
            <a:r>
              <a:rPr lang="en-US"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4407864" y="673030"/>
            <a:ext cx="3967753" cy="300082"/>
          </a:xfrm>
          <a:prstGeom prst="rect">
            <a:avLst/>
          </a:prstGeom>
        </p:spPr>
        <p:txBody>
          <a:bodyPr wrap="none">
            <a:spAutoFit/>
          </a:bodyPr>
          <a:lstStyle/>
          <a:p>
            <a:pPr defTabSz="685775"/>
            <a:r>
              <a:rPr lang="en-US" sz="1350" dirty="0">
                <a:solidFill>
                  <a:srgbClr val="1A1A1A"/>
                </a:solidFill>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4451385" y="1237811"/>
            <a:ext cx="3877665" cy="623248"/>
          </a:xfrm>
          <a:prstGeom prst="rect">
            <a:avLst/>
          </a:prstGeom>
          <a:noFill/>
        </p:spPr>
        <p:txBody>
          <a:bodyPr wrap="none" lIns="0" tIns="0" rIns="0" bIns="0" rtlCol="0">
            <a:spAutoFit/>
          </a:bodyPr>
          <a:lstStyle/>
          <a:p>
            <a:pPr defTabSz="685775"/>
            <a:r>
              <a:rPr lang="en-US" sz="1350" dirty="0">
                <a:solidFill>
                  <a:srgbClr val="1A1A1A"/>
                </a:solidFill>
                <a:latin typeface="Consolas" panose="020B0609020204030204" pitchFamily="49" charset="0"/>
              </a:rPr>
              <a:t>String or binary data would be truncated </a:t>
            </a:r>
          </a:p>
          <a:p>
            <a:pPr defTabSz="685775"/>
            <a:r>
              <a:rPr lang="en-US" sz="1350" dirty="0">
                <a:solidFill>
                  <a:srgbClr val="1A1A1A"/>
                </a:solidFill>
                <a:latin typeface="Consolas" panose="020B0609020204030204" pitchFamily="49" charset="0"/>
              </a:rPr>
              <a:t>in table '%.*ls', column '%.*ls’. </a:t>
            </a:r>
          </a:p>
          <a:p>
            <a:pPr defTabSz="685775"/>
            <a:r>
              <a:rPr lang="en-US" sz="1350" dirty="0">
                <a:solidFill>
                  <a:srgbClr val="1A1A1A"/>
                </a:solidFill>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4366868" y="3053701"/>
            <a:ext cx="4572000" cy="1546577"/>
          </a:xfrm>
          <a:prstGeom prst="rect">
            <a:avLst/>
          </a:prstGeom>
        </p:spPr>
        <p:txBody>
          <a:bodyPr>
            <a:spAutoFit/>
          </a:bodyPr>
          <a:lstStyle/>
          <a:p>
            <a:pPr defTabSz="685775"/>
            <a:r>
              <a:rPr lang="en-US" sz="1350" dirty="0">
                <a:solidFill>
                  <a:srgbClr val="1A1A1A"/>
                </a:solidFill>
                <a:latin typeface="Consolas" panose="020B0609020204030204" pitchFamily="49" charset="0"/>
              </a:rPr>
              <a:t>SELECT page_info.* </a:t>
            </a:r>
          </a:p>
          <a:p>
            <a:pPr defTabSz="685775"/>
            <a:r>
              <a:rPr lang="en-US" sz="1350" dirty="0">
                <a:solidFill>
                  <a:srgbClr val="1A1A1A"/>
                </a:solidFill>
                <a:latin typeface="Consolas" panose="020B0609020204030204" pitchFamily="49" charset="0"/>
              </a:rPr>
              <a:t>FROM sys.dm_exec_requests AS d </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fn_PageResCracker</a:t>
            </a:r>
            <a:r>
              <a:rPr lang="en-US" sz="1350" dirty="0">
                <a:solidFill>
                  <a:srgbClr val="1A1A1A"/>
                </a:solidFill>
                <a:latin typeface="Consolas" panose="020B0609020204030204" pitchFamily="49" charset="0"/>
              </a:rPr>
              <a:t>(d.page_resource) AS r</a:t>
            </a:r>
          </a:p>
          <a:p>
            <a:pPr defTabSz="685775"/>
            <a:r>
              <a:rPr lang="en-US" sz="1350" dirty="0">
                <a:solidFill>
                  <a:srgbClr val="1A1A1A"/>
                </a:solidFill>
                <a:latin typeface="Consolas" panose="020B0609020204030204" pitchFamily="49" charset="0"/>
              </a:rPr>
              <a:t>  CROSS APPLY sys.</a:t>
            </a:r>
            <a:r>
              <a:rPr lang="en-US" sz="1350" b="1" dirty="0">
                <a:solidFill>
                  <a:srgbClr val="1A1A1A"/>
                </a:solidFill>
                <a:latin typeface="Consolas" panose="020B0609020204030204" pitchFamily="49" charset="0"/>
              </a:rPr>
              <a:t>dm_db_page_info</a:t>
            </a:r>
            <a:r>
              <a:rPr lang="en-US" sz="1350" dirty="0">
                <a:solidFill>
                  <a:srgbClr val="1A1A1A"/>
                </a:solidFill>
                <a:latin typeface="Consolas" panose="020B0609020204030204" pitchFamily="49" charset="0"/>
              </a:rPr>
              <a:t>(r.db_id, r.file_id, r.page_id,'DETAILED')</a:t>
            </a:r>
          </a:p>
          <a:p>
            <a:pPr defTabSz="685775"/>
            <a:r>
              <a:rPr lang="en-US" sz="1350" dirty="0">
                <a:solidFill>
                  <a:srgbClr val="1A1A1A"/>
                </a:solidFill>
                <a:latin typeface="Consolas" panose="020B0609020204030204" pitchFamily="49" charset="0"/>
              </a:rPr>
              <a:t>    AS page_info;</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148F93-70A5-48A7-B930-F9EA21B14F33}"/>
              </a:ext>
            </a:extLst>
          </p:cNvPr>
          <p:cNvSpPr>
            <a:spLocks noGrp="1"/>
          </p:cNvSpPr>
          <p:nvPr>
            <p:ph type="body" sz="quarter" idx="11"/>
          </p:nvPr>
        </p:nvSpPr>
        <p:spPr>
          <a:xfrm>
            <a:off x="440270" y="2571750"/>
            <a:ext cx="7423569" cy="1984939"/>
          </a:xfrm>
        </p:spPr>
        <p:txBody>
          <a:bodyPr/>
          <a:lstStyle/>
          <a:p>
            <a:r>
              <a:rPr lang="en-US" dirty="0"/>
              <a:t>SQL Server 2019: </a:t>
            </a:r>
          </a:p>
          <a:p>
            <a:r>
              <a:rPr lang="en-US" dirty="0"/>
              <a:t>The Modern Data Platform</a:t>
            </a:r>
          </a:p>
        </p:txBody>
      </p:sp>
    </p:spTree>
    <p:extLst>
      <p:ext uri="{BB962C8B-B14F-4D97-AF65-F5344CB8AC3E}">
        <p14:creationId xmlns:p14="http://schemas.microsoft.com/office/powerpoint/2010/main" val="101592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441197" y="342900"/>
            <a:ext cx="8263890" cy="415499"/>
          </a:xfrm>
        </p:spPr>
        <p:txBody>
          <a:bodyPr/>
          <a:lstStyle/>
          <a:p>
            <a:r>
              <a:rPr lang="en-US" dirty="0"/>
              <a:t>Migrate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004776"/>
            <a:ext cx="9144000" cy="413872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500" dirty="0">
              <a:gradFill>
                <a:gsLst>
                  <a:gs pos="0">
                    <a:srgbClr val="FFFFFF"/>
                  </a:gs>
                  <a:gs pos="100000">
                    <a:srgbClr val="FFFFFF"/>
                  </a:gs>
                </a:gsLst>
                <a:lin ang="5400000" scaled="0"/>
              </a:gradFill>
              <a:latin typeface="Segoe UI"/>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01931" y="1429574"/>
            <a:ext cx="3167198"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4785139" y="1452178"/>
            <a:ext cx="2760335" cy="253916"/>
          </a:xfrm>
          <a:prstGeom prst="rect">
            <a:avLst/>
          </a:prstGeom>
          <a:noFill/>
        </p:spPr>
        <p:txBody>
          <a:bodyPr wrap="square" lIns="68580" tIns="34290" rIns="68522" bIns="3429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68514" algn="l" defTabSz="698296">
              <a:spcBef>
                <a:spcPts val="225"/>
              </a:spcBef>
              <a:defRPr/>
            </a:pPr>
            <a:r>
              <a:rPr lang="en-US" sz="1200" b="1" dirty="0">
                <a:solidFill>
                  <a:srgbClr val="0D0D0D"/>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269826"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4859587" y="1732016"/>
            <a:ext cx="397764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5448020" y="4470008"/>
            <a:ext cx="2771676" cy="253916"/>
          </a:xfrm>
          <a:prstGeom prst="rect">
            <a:avLst/>
          </a:prstGeom>
          <a:noFill/>
        </p:spPr>
        <p:txBody>
          <a:bodyPr wrap="square" rtlCol="0">
            <a:spAutoFit/>
          </a:bodyPr>
          <a:lstStyle/>
          <a:p>
            <a:pPr algn="ctr" defTabSz="685641">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152410" y="3333360"/>
            <a:ext cx="983861"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161900" y="3177460"/>
            <a:ext cx="1994018"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99424" y="4384155"/>
            <a:ext cx="1463584" cy="530915"/>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 Migration </a:t>
            </a:r>
          </a:p>
          <a:p>
            <a:pPr defTabSz="698612">
              <a:lnSpc>
                <a:spcPct val="100000"/>
              </a:lnSpc>
              <a:spcAft>
                <a:spcPts val="0"/>
              </a:spcAft>
            </a:pPr>
            <a:r>
              <a:rPr lang="en-US" sz="750" dirty="0"/>
              <a:t>Assistant</a:t>
            </a:r>
          </a:p>
          <a:p>
            <a:pPr defTabSz="698612">
              <a:lnSpc>
                <a:spcPct val="100000"/>
              </a:lnSpc>
              <a:spcAft>
                <a:spcPts val="0"/>
              </a:spcAft>
            </a:pPr>
            <a:r>
              <a:rPr lang="en-US" sz="750"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1613441" y="4161246"/>
            <a:ext cx="986088" cy="646331"/>
          </a:xfrm>
          <a:prstGeom prst="rect">
            <a:avLst/>
          </a:prstGeom>
          <a:noFill/>
        </p:spPr>
        <p:txBody>
          <a:bodyPr wrap="square" lIns="68580" tIns="34290" rIns="68580" bIns="34290" rtlCol="0">
            <a:spAutoFit/>
          </a:bodyPr>
          <a:lstStyle/>
          <a:p>
            <a:pPr algn="ctr" defTabSz="698612"/>
            <a:r>
              <a:rPr lang="en-US" sz="750" b="1" kern="0" dirty="0">
                <a:ln>
                  <a:solidFill>
                    <a:srgbClr val="FFFFFF">
                      <a:alpha val="0"/>
                    </a:srgbClr>
                  </a:solidFill>
                </a:ln>
                <a:solidFill>
                  <a:srgbClr val="000000"/>
                </a:solidFill>
                <a:latin typeface="Segoe UI Semibold" charset="0"/>
                <a:cs typeface="Segoe UI Semibold" charset="0"/>
              </a:rPr>
              <a:t>In-Place (Windows)</a:t>
            </a:r>
          </a:p>
          <a:p>
            <a:pPr algn="ctr" defTabSz="698612"/>
            <a:r>
              <a:rPr lang="en-US" sz="750" b="1" kern="0" dirty="0">
                <a:ln>
                  <a:solidFill>
                    <a:srgbClr val="FFFFFF">
                      <a:alpha val="0"/>
                    </a:srgbClr>
                  </a:solidFill>
                </a:ln>
                <a:solidFill>
                  <a:srgbClr val="000000"/>
                </a:solidFill>
                <a:latin typeface="Segoe UI Semibold" charset="0"/>
                <a:cs typeface="Segoe UI Semibold" charset="0"/>
              </a:rPr>
              <a:t>Database Backup</a:t>
            </a:r>
          </a:p>
          <a:p>
            <a:pPr algn="ctr" defTabSz="698612"/>
            <a:r>
              <a:rPr lang="en-US" sz="750" b="1" kern="0" dirty="0">
                <a:ln>
                  <a:solidFill>
                    <a:srgbClr val="FFFFFF">
                      <a:alpha val="0"/>
                    </a:srgbClr>
                  </a:solidFill>
                </a:ln>
                <a:solidFill>
                  <a:srgbClr val="000000"/>
                </a:solidFill>
                <a:latin typeface="Segoe UI Semibold" charset="0"/>
                <a:cs typeface="Segoe UI Semibold" charset="0"/>
              </a:rPr>
              <a:t>Log Shipping</a:t>
            </a:r>
          </a:p>
          <a:p>
            <a:pPr algn="ctr" defTabSz="698612"/>
            <a:r>
              <a:rPr lang="en-US" sz="750" b="1" kern="0" dirty="0">
                <a:ln>
                  <a:solidFill>
                    <a:srgbClr val="FFFFFF">
                      <a:alpha val="0"/>
                    </a:srgbClr>
                  </a:solidFill>
                </a:ln>
                <a:solidFill>
                  <a:srgbClr val="000000"/>
                </a:solidFill>
                <a:latin typeface="Segoe UI Semibold" charset="0"/>
                <a:cs typeface="Segoe UI Semibold" charset="0"/>
              </a:rPr>
              <a:t>Bulk Import</a:t>
            </a:r>
          </a:p>
          <a:p>
            <a:pPr algn="ctr" defTabSz="698612"/>
            <a:r>
              <a:rPr lang="en-US" sz="75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442108" y="2548785"/>
            <a:ext cx="1418114" cy="300082"/>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Database Experimentation </a:t>
            </a:r>
          </a:p>
          <a:p>
            <a:pPr defTabSz="698612">
              <a:lnSpc>
                <a:spcPct val="100000"/>
              </a:lnSpc>
              <a:spcAft>
                <a:spcPts val="0"/>
              </a:spcAft>
            </a:pPr>
            <a:r>
              <a:rPr lang="en-US" sz="750"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644341" y="3561719"/>
            <a:ext cx="1" cy="24168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3182725" y="3333359"/>
            <a:ext cx="983860" cy="646331"/>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SQL Server 2017</a:t>
            </a:r>
          </a:p>
          <a:p>
            <a:pPr defTabSz="698612">
              <a:lnSpc>
                <a:spcPct val="100000"/>
              </a:lnSpc>
              <a:spcAft>
                <a:spcPts val="0"/>
              </a:spcAft>
            </a:pPr>
            <a:r>
              <a:rPr lang="en-US" sz="750" dirty="0"/>
              <a:t>SQL Server 2019*</a:t>
            </a:r>
          </a:p>
          <a:p>
            <a:pPr defTabSz="698612">
              <a:lnSpc>
                <a:spcPct val="100000"/>
              </a:lnSpc>
              <a:spcAft>
                <a:spcPts val="0"/>
              </a:spcAft>
            </a:pPr>
            <a:r>
              <a:rPr lang="en-US" sz="750" dirty="0"/>
              <a:t>SQL Server in Azure Virtual Machine</a:t>
            </a:r>
          </a:p>
        </p:txBody>
      </p:sp>
      <p:grpSp>
        <p:nvGrpSpPr>
          <p:cNvPr id="102" name="Group 101">
            <a:extLst>
              <a:ext uri="{FF2B5EF4-FFF2-40B4-BE49-F238E27FC236}">
                <a16:creationId xmlns:a16="http://schemas.microsoft.com/office/drawing/2014/main" id="{3546881B-A3F7-45BA-ABA8-31EC10C12F4D}"/>
              </a:ext>
            </a:extLst>
          </p:cNvPr>
          <p:cNvGrpSpPr/>
          <p:nvPr/>
        </p:nvGrpSpPr>
        <p:grpSpPr>
          <a:xfrm>
            <a:off x="462332" y="3882856"/>
            <a:ext cx="447332" cy="456654"/>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dirty="0">
                <a:solidFill>
                  <a:prstClr val="black"/>
                </a:solidFill>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1932944" y="3657560"/>
            <a:ext cx="347081" cy="45598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675" dirty="0">
              <a:solidFill>
                <a:srgbClr val="0D0D0D"/>
              </a:solidFill>
              <a:latin typeface="Segoe UI"/>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020548"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2965483" y="1928956"/>
            <a:ext cx="331788" cy="1108147"/>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1959189" y="2023928"/>
            <a:ext cx="483368" cy="475125"/>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9728" rIns="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endParaRPr lang="en-US" sz="1324" dirty="0">
                <a:solidFill>
                  <a:srgbClr val="0D0D0D"/>
                </a:solidFill>
                <a:latin typeface="Segoe UI Semibold"/>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65891" tIns="32945" rIns="65891" bIns="32945" numCol="1" anchor="t" anchorCtr="0" compatLnSpc="1">
                <a:prstTxWarp prst="textNoShape">
                  <a:avLst/>
                </a:prstTxWarp>
              </a:bodyPr>
              <a:lstStyle/>
              <a:p>
                <a:pPr defTabSz="672032">
                  <a:defRPr/>
                </a:pPr>
                <a:endParaRPr lang="en-US" sz="1297"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4926729"/>
            <a:ext cx="983860"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34054" y="1842282"/>
            <a:ext cx="1463584" cy="18466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698612">
              <a:lnSpc>
                <a:spcPct val="100000"/>
              </a:lnSpc>
              <a:spcAft>
                <a:spcPts val="0"/>
              </a:spcAft>
            </a:pPr>
            <a:r>
              <a:rPr lang="en-US" sz="750"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462332" y="2062779"/>
            <a:ext cx="8469" cy="586145"/>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343" y="1810888"/>
            <a:ext cx="627644" cy="329513"/>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ED41AF72-AA66-4B25-AB0E-ABECE092A37C}"/>
              </a:ext>
            </a:extLst>
          </p:cNvPr>
          <p:cNvSpPr txBox="1"/>
          <p:nvPr/>
        </p:nvSpPr>
        <p:spPr>
          <a:xfrm>
            <a:off x="3144869" y="4643909"/>
            <a:ext cx="1063586" cy="282771"/>
          </a:xfrm>
          <a:prstGeom prst="rect">
            <a:avLst/>
          </a:prstGeom>
          <a:noFill/>
        </p:spPr>
        <p:txBody>
          <a:bodyPr wrap="square" lIns="51435" tIns="25718" rIns="51435" bIns="25718"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defTabSz="523959">
              <a:lnSpc>
                <a:spcPct val="100000"/>
              </a:lnSpc>
              <a:spcAft>
                <a:spcPts val="0"/>
              </a:spcAft>
              <a:defRPr/>
            </a:pPr>
            <a:r>
              <a:rPr lang="en-US" sz="750" dirty="0"/>
              <a:t>Query Tuning Assistant</a:t>
            </a:r>
          </a:p>
        </p:txBody>
      </p:sp>
      <p:grpSp>
        <p:nvGrpSpPr>
          <p:cNvPr id="118" name="Group 117">
            <a:extLst>
              <a:ext uri="{FF2B5EF4-FFF2-40B4-BE49-F238E27FC236}">
                <a16:creationId xmlns:a16="http://schemas.microsoft.com/office/drawing/2014/main" id="{118FBA71-A21A-491E-A73B-E28BD28E0170}"/>
              </a:ext>
            </a:extLst>
          </p:cNvPr>
          <p:cNvGrpSpPr/>
          <p:nvPr/>
        </p:nvGrpSpPr>
        <p:grpSpPr>
          <a:xfrm>
            <a:off x="3532680" y="4250267"/>
            <a:ext cx="362526" cy="356344"/>
            <a:chOff x="2612251" y="2884928"/>
            <a:chExt cx="644491" cy="633500"/>
          </a:xfrm>
        </p:grpSpPr>
        <p:sp>
          <p:nvSpPr>
            <p:cNvPr id="119" name="Cylinder 513">
              <a:extLst>
                <a:ext uri="{FF2B5EF4-FFF2-40B4-BE49-F238E27FC236}">
                  <a16:creationId xmlns:a16="http://schemas.microsoft.com/office/drawing/2014/main" id="{E68BE2F3-B4DF-4C30-8076-1D5A9440D4BF}"/>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algn="ctr" defTabSz="524516" fontAlgn="base">
                <a:lnSpc>
                  <a:spcPct val="90000"/>
                </a:lnSpc>
                <a:spcBef>
                  <a:spcPct val="0"/>
                </a:spcBef>
                <a:spcAft>
                  <a:spcPct val="0"/>
                </a:spcAft>
                <a:defRPr/>
              </a:pPr>
              <a:endParaRPr lang="en-US" sz="993" dirty="0">
                <a:solidFill>
                  <a:srgbClr val="0D0D0D"/>
                </a:solidFill>
                <a:latin typeface="Segoe UI Semibold"/>
                <a:ea typeface="Segoe UI" pitchFamily="34" charset="0"/>
                <a:cs typeface="Segoe UI" pitchFamily="34" charset="0"/>
              </a:endParaRPr>
            </a:p>
          </p:txBody>
        </p:sp>
        <p:grpSp>
          <p:nvGrpSpPr>
            <p:cNvPr id="120" name="Group 119">
              <a:extLst>
                <a:ext uri="{FF2B5EF4-FFF2-40B4-BE49-F238E27FC236}">
                  <a16:creationId xmlns:a16="http://schemas.microsoft.com/office/drawing/2014/main" id="{AE3DDB29-ECC0-4345-B45E-E231403FB03D}"/>
                </a:ext>
              </a:extLst>
            </p:cNvPr>
            <p:cNvGrpSpPr>
              <a:grpSpLocks noChangeAspect="1"/>
            </p:cNvGrpSpPr>
            <p:nvPr/>
          </p:nvGrpSpPr>
          <p:grpSpPr>
            <a:xfrm>
              <a:off x="2847932" y="2884928"/>
              <a:ext cx="408810" cy="454341"/>
              <a:chOff x="1976964" y="1368618"/>
              <a:chExt cx="467797" cy="725944"/>
            </a:xfrm>
            <a:solidFill>
              <a:schemeClr val="bg1"/>
            </a:solidFill>
          </p:grpSpPr>
          <p:sp>
            <p:nvSpPr>
              <p:cNvPr id="121" name="Freeform 413">
                <a:extLst>
                  <a:ext uri="{FF2B5EF4-FFF2-40B4-BE49-F238E27FC236}">
                    <a16:creationId xmlns:a16="http://schemas.microsoft.com/office/drawing/2014/main" id="{9DAB1559-6EDC-46C7-9758-EA0DC4AC4487}"/>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sp>
            <p:nvSpPr>
              <p:cNvPr id="122" name="Freeform 415">
                <a:extLst>
                  <a:ext uri="{FF2B5EF4-FFF2-40B4-BE49-F238E27FC236}">
                    <a16:creationId xmlns:a16="http://schemas.microsoft.com/office/drawing/2014/main" id="{5FBD45A8-617B-4DC8-9821-8052639D9767}"/>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p:spPr>
            <p:txBody>
              <a:bodyPr vert="horz" wrap="square" lIns="49418" tIns="24709" rIns="49418" bIns="24709" numCol="1" anchor="t" anchorCtr="0" compatLnSpc="1">
                <a:prstTxWarp prst="textNoShape">
                  <a:avLst/>
                </a:prstTxWarp>
              </a:bodyPr>
              <a:lstStyle/>
              <a:p>
                <a:pPr defTabSz="504024">
                  <a:defRPr/>
                </a:pPr>
                <a:endParaRPr lang="en-US" sz="973" dirty="0">
                  <a:solidFill>
                    <a:prstClr val="black"/>
                  </a:solidFill>
                  <a:latin typeface="Segoe UI"/>
                </a:endParaRPr>
              </a:p>
            </p:txBody>
          </p:sp>
        </p:grpSp>
      </p:grpSp>
      <p:cxnSp>
        <p:nvCxnSpPr>
          <p:cNvPr id="123" name="Straight Arrow Connector 122">
            <a:extLst>
              <a:ext uri="{FF2B5EF4-FFF2-40B4-BE49-F238E27FC236}">
                <a16:creationId xmlns:a16="http://schemas.microsoft.com/office/drawing/2014/main" id="{469DB93C-05BC-4E87-BC34-37D5D52CDFDE}"/>
              </a:ext>
            </a:extLst>
          </p:cNvPr>
          <p:cNvCxnSpPr>
            <a:cxnSpLocks/>
          </p:cNvCxnSpPr>
          <p:nvPr/>
        </p:nvCxnSpPr>
        <p:spPr>
          <a:xfrm flipH="1">
            <a:off x="3685450" y="4005109"/>
            <a:ext cx="1" cy="18126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C79F8B03-567A-40A8-8403-EC04806AD337}"/>
              </a:ext>
            </a:extLst>
          </p:cNvPr>
          <p:cNvGrpSpPr/>
          <p:nvPr/>
        </p:nvGrpSpPr>
        <p:grpSpPr>
          <a:xfrm>
            <a:off x="5241864" y="2172923"/>
            <a:ext cx="2909978" cy="2050931"/>
            <a:chOff x="6989151" y="2897230"/>
            <a:chExt cx="3879971" cy="2734575"/>
          </a:xfrm>
        </p:grpSpPr>
        <p:grpSp>
          <p:nvGrpSpPr>
            <p:cNvPr id="17" name="Group 16">
              <a:extLst>
                <a:ext uri="{FF2B5EF4-FFF2-40B4-BE49-F238E27FC236}">
                  <a16:creationId xmlns:a16="http://schemas.microsoft.com/office/drawing/2014/main" id="{144B8D75-E80E-4219-B2CD-A4F0429270D4}"/>
                </a:ext>
              </a:extLst>
            </p:cNvPr>
            <p:cNvGrpSpPr/>
            <p:nvPr/>
          </p:nvGrpSpPr>
          <p:grpSpPr>
            <a:xfrm>
              <a:off x="6989151" y="2897230"/>
              <a:ext cx="3273743" cy="2734575"/>
              <a:chOff x="7027546" y="3514085"/>
              <a:chExt cx="3273743" cy="2734575"/>
            </a:xfrm>
          </p:grpSpPr>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7546" y="3514085"/>
                <a:ext cx="1298540" cy="2734575"/>
                <a:chOff x="5358763" y="6558080"/>
                <a:chExt cx="2039082"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8763" y="10489684"/>
                  <a:ext cx="1537157" cy="362473"/>
                </a:xfrm>
                <a:prstGeom prst="rect">
                  <a:avLst/>
                </a:prstGeom>
                <a:noFill/>
              </p:spPr>
              <p:txBody>
                <a:bodyPr wrap="none" lIns="0" tIns="34290" rIns="0" bIns="34290" rtlCol="0">
                  <a:spAutoFit/>
                </a:bodyPr>
                <a:lstStyle/>
                <a:p>
                  <a:pPr algn="r" defTabSz="685800">
                    <a:lnSpc>
                      <a:spcPct val="90000"/>
                    </a:lnSpc>
                    <a:spcAft>
                      <a:spcPts val="450"/>
                    </a:spcAft>
                    <a:defRPr/>
                  </a:pPr>
                  <a:r>
                    <a:rPr lang="en-US" sz="750" dirty="0">
                      <a:solidFill>
                        <a:srgbClr val="A33539"/>
                      </a:solidFill>
                      <a:latin typeface="Segoe UI Semibold" panose="020B0702040204020203" pitchFamily="34" charset="0"/>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4" name="Freeform 188">
              <a:extLst>
                <a:ext uri="{FF2B5EF4-FFF2-40B4-BE49-F238E27FC236}">
                  <a16:creationId xmlns:a16="http://schemas.microsoft.com/office/drawing/2014/main" id="{AB691464-468F-4F2D-AA3A-47F8F18492D9}"/>
                </a:ext>
              </a:extLst>
            </p:cNvPr>
            <p:cNvSpPr/>
            <p:nvPr/>
          </p:nvSpPr>
          <p:spPr bwMode="auto">
            <a:xfrm>
              <a:off x="10416480" y="392343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6" name="Group 125">
            <a:extLst>
              <a:ext uri="{FF2B5EF4-FFF2-40B4-BE49-F238E27FC236}">
                <a16:creationId xmlns:a16="http://schemas.microsoft.com/office/drawing/2014/main" id="{93CDB3DD-A83F-409F-BF24-0C4C3691043A}"/>
              </a:ext>
            </a:extLst>
          </p:cNvPr>
          <p:cNvGrpSpPr/>
          <p:nvPr/>
        </p:nvGrpSpPr>
        <p:grpSpPr>
          <a:xfrm>
            <a:off x="3306503" y="2820609"/>
            <a:ext cx="854172" cy="482088"/>
            <a:chOff x="5697115" y="4110164"/>
            <a:chExt cx="1138896" cy="642784"/>
          </a:xfrm>
        </p:grpSpPr>
        <p:pic>
          <p:nvPicPr>
            <p:cNvPr id="127" name="Picture 126" descr="A close up of a sign&#10;&#10;Description automatically generated">
              <a:extLst>
                <a:ext uri="{FF2B5EF4-FFF2-40B4-BE49-F238E27FC236}">
                  <a16:creationId xmlns:a16="http://schemas.microsoft.com/office/drawing/2014/main" id="{3A80F4EC-2AC2-43A1-BD60-1DA60436D83D}"/>
                </a:ext>
              </a:extLst>
            </p:cNvPr>
            <p:cNvPicPr>
              <a:picLocks noChangeAspect="1"/>
            </p:cNvPicPr>
            <p:nvPr/>
          </p:nvPicPr>
          <p:blipFill>
            <a:blip r:embed="rId9"/>
            <a:stretch>
              <a:fillRect/>
            </a:stretch>
          </p:blipFill>
          <p:spPr>
            <a:xfrm>
              <a:off x="6228034" y="4144971"/>
              <a:ext cx="607977" cy="607977"/>
            </a:xfrm>
            <a:prstGeom prst="rect">
              <a:avLst/>
            </a:prstGeom>
          </p:spPr>
        </p:pic>
        <p:sp>
          <p:nvSpPr>
            <p:cNvPr id="128" name="Freeform 188">
              <a:extLst>
                <a:ext uri="{FF2B5EF4-FFF2-40B4-BE49-F238E27FC236}">
                  <a16:creationId xmlns:a16="http://schemas.microsoft.com/office/drawing/2014/main" id="{994D550C-39A1-4D0A-9693-7E5ABD58FC5D}"/>
                </a:ext>
              </a:extLst>
            </p:cNvPr>
            <p:cNvSpPr/>
            <p:nvPr/>
          </p:nvSpPr>
          <p:spPr bwMode="auto">
            <a:xfrm>
              <a:off x="5697115" y="4110164"/>
              <a:ext cx="452642" cy="58053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2" name="Freeform 188">
            <a:extLst>
              <a:ext uri="{FF2B5EF4-FFF2-40B4-BE49-F238E27FC236}">
                <a16:creationId xmlns:a16="http://schemas.microsoft.com/office/drawing/2014/main" id="{D32E6141-BEDB-4EF5-8A06-EAA3FAF90AB7}"/>
              </a:ext>
            </a:extLst>
          </p:cNvPr>
          <p:cNvSpPr/>
          <p:nvPr/>
        </p:nvSpPr>
        <p:spPr bwMode="auto">
          <a:xfrm>
            <a:off x="502640" y="2834174"/>
            <a:ext cx="339482" cy="43540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P spid="1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288758" y="290134"/>
            <a:ext cx="8263890" cy="415499"/>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6456145" y="189951"/>
            <a:ext cx="2358018" cy="692497"/>
          </a:xfrm>
          <a:prstGeom prst="rect">
            <a:avLst/>
          </a:prstGeom>
          <a:noFill/>
        </p:spPr>
        <p:txBody>
          <a:bodyPr wrap="none" lIns="0" tIns="0" rIns="0" bIns="0" rtlCol="0">
            <a:spAutoFit/>
          </a:bodyPr>
          <a:lstStyle/>
          <a:p>
            <a:pPr defTabSz="685775"/>
            <a:r>
              <a:rPr lang="en-US" sz="1500" dirty="0">
                <a:gradFill>
                  <a:gsLst>
                    <a:gs pos="2917">
                      <a:srgbClr val="1A1A1A"/>
                    </a:gs>
                    <a:gs pos="30000">
                      <a:srgbClr val="1A1A1A"/>
                    </a:gs>
                  </a:gsLst>
                  <a:lin ang="5400000" scaled="0"/>
                </a:gradFill>
                <a:latin typeface="Segoe UI"/>
                <a:hlinkClick r:id="rId3"/>
              </a:rPr>
              <a:t>http://aka.ms/bobwardms</a:t>
            </a:r>
            <a:endParaRPr lang="en-US" sz="1500" dirty="0">
              <a:gradFill>
                <a:gsLst>
                  <a:gs pos="2917">
                    <a:srgbClr val="1A1A1A"/>
                  </a:gs>
                  <a:gs pos="30000">
                    <a:srgbClr val="1A1A1A"/>
                  </a:gs>
                </a:gsLst>
                <a:lin ang="5400000" scaled="0"/>
              </a:gradFill>
              <a:latin typeface="Segoe UI"/>
            </a:endParaRPr>
          </a:p>
          <a:p>
            <a:pPr defTabSz="685775"/>
            <a:r>
              <a:rPr lang="en-US" sz="1500" dirty="0">
                <a:gradFill>
                  <a:gsLst>
                    <a:gs pos="2917">
                      <a:srgbClr val="1A1A1A"/>
                    </a:gs>
                    <a:gs pos="30000">
                      <a:srgbClr val="1A1A1A"/>
                    </a:gs>
                  </a:gsLst>
                  <a:lin ang="5400000" scaled="0"/>
                </a:gradFill>
                <a:latin typeface="Segoe UI"/>
                <a:hlinkClick r:id="rId4"/>
              </a:rPr>
              <a:t>http://aka.ms/bobsqldemos</a:t>
            </a:r>
            <a:endParaRPr lang="en-US" sz="1500" dirty="0">
              <a:gradFill>
                <a:gsLst>
                  <a:gs pos="2917">
                    <a:srgbClr val="1A1A1A"/>
                  </a:gs>
                  <a:gs pos="30000">
                    <a:srgbClr val="1A1A1A"/>
                  </a:gs>
                </a:gsLst>
                <a:lin ang="5400000" scaled="0"/>
              </a:gradFill>
              <a:latin typeface="Segoe UI"/>
            </a:endParaRPr>
          </a:p>
          <a:p>
            <a:pPr defTabSz="685775"/>
            <a:r>
              <a:rPr lang="en-US" sz="1500" dirty="0">
                <a:gradFill>
                  <a:gsLst>
                    <a:gs pos="2917">
                      <a:srgbClr val="1A1A1A"/>
                    </a:gs>
                    <a:gs pos="30000">
                      <a:srgbClr val="1A1A1A"/>
                    </a:gs>
                  </a:gsLst>
                  <a:lin ang="5400000" scaled="0"/>
                </a:gradFill>
                <a:latin typeface="Segoe UI"/>
                <a:hlinkClick r:id="rId5"/>
              </a:rPr>
              <a:t>http://aka.ms/sqllinuxbook</a:t>
            </a:r>
            <a:endParaRPr lang="en-US" sz="1500" dirty="0">
              <a:gradFill>
                <a:gsLst>
                  <a:gs pos="2917">
                    <a:srgbClr val="1A1A1A"/>
                  </a:gs>
                  <a:gs pos="30000">
                    <a:srgbClr val="1A1A1A"/>
                  </a:gs>
                </a:gsLst>
                <a:lin ang="5400000" scaled="0"/>
              </a:gradFill>
              <a:latin typeface="Segoe UI"/>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nvGraphicFramePr>
        <p:xfrm>
          <a:off x="570165" y="1239715"/>
          <a:ext cx="7982482" cy="34729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E9438D-8932-419F-AF5C-BC52505F73EA}"/>
              </a:ext>
            </a:extLst>
          </p:cNvPr>
          <p:cNvSpPr/>
          <p:nvPr/>
        </p:nvSpPr>
        <p:spPr>
          <a:xfrm>
            <a:off x="6531" y="4754877"/>
            <a:ext cx="9170124" cy="4408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a:extLst>
              <a:ext uri="{FF2B5EF4-FFF2-40B4-BE49-F238E27FC236}">
                <a16:creationId xmlns:a16="http://schemas.microsoft.com/office/drawing/2014/main" id="{EF0C52AB-1581-4E05-A41B-7E4B17E116CA}"/>
              </a:ext>
            </a:extLst>
          </p:cNvPr>
          <p:cNvSpPr>
            <a:spLocks noGrp="1"/>
          </p:cNvSpPr>
          <p:nvPr>
            <p:ph type="body" sz="quarter" idx="11"/>
          </p:nvPr>
        </p:nvSpPr>
        <p:spPr>
          <a:xfrm>
            <a:off x="440270" y="2571750"/>
            <a:ext cx="8270593" cy="1984939"/>
          </a:xfrm>
        </p:spPr>
        <p:txBody>
          <a:bodyPr/>
          <a:lstStyle/>
          <a:p>
            <a:r>
              <a:rPr lang="en-US" dirty="0"/>
              <a:t>SQL Server 2008 EOS Is Coming - Modernizing with Intel® Technologies</a:t>
            </a:r>
            <a:br>
              <a:rPr lang="en-US" dirty="0"/>
            </a:br>
            <a:endParaRPr lang="en-US" dirty="0"/>
          </a:p>
        </p:txBody>
      </p:sp>
    </p:spTree>
    <p:custDataLst>
      <p:tags r:id="rId1"/>
    </p:custDataLst>
    <p:extLst>
      <p:ext uri="{BB962C8B-B14F-4D97-AF65-F5344CB8AC3E}">
        <p14:creationId xmlns:p14="http://schemas.microsoft.com/office/powerpoint/2010/main" val="128717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Infrastructure Focus</a:t>
            </a:r>
          </a:p>
        </p:txBody>
      </p:sp>
      <p:sp>
        <p:nvSpPr>
          <p:cNvPr id="28" name="Rectangle 27"/>
          <p:cNvSpPr/>
          <p:nvPr/>
        </p:nvSpPr>
        <p:spPr bwMode="auto">
          <a:xfrm>
            <a:off x="332474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6" name="Rectangle 25"/>
          <p:cNvSpPr/>
          <p:nvPr/>
        </p:nvSpPr>
        <p:spPr bwMode="auto">
          <a:xfrm>
            <a:off x="668805"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1" name="Rectangle 10"/>
          <p:cNvSpPr/>
          <p:nvPr/>
        </p:nvSpPr>
        <p:spPr bwMode="auto">
          <a:xfrm>
            <a:off x="5980683" y="1438276"/>
            <a:ext cx="2494514" cy="2320024"/>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13" name="Rectangle 12"/>
          <p:cNvSpPr/>
          <p:nvPr/>
        </p:nvSpPr>
        <p:spPr bwMode="auto">
          <a:xfrm>
            <a:off x="668805" y="3851740"/>
            <a:ext cx="7806392" cy="687026"/>
          </a:xfrm>
          <a:prstGeom prst="rect">
            <a:avLst/>
          </a:prstGeom>
          <a:gradFill flip="none" rotWithShape="1">
            <a:gsLst>
              <a:gs pos="70000">
                <a:srgbClr val="0070C0"/>
              </a:gs>
              <a:gs pos="100000">
                <a:schemeClr val="tx2">
                  <a:lumMod val="60000"/>
                  <a:lumOff val="40000"/>
                  <a:alpha val="0"/>
                </a:schemeClr>
              </a:gs>
            </a:gsLst>
            <a:lin ang="5400000" scaled="1"/>
            <a:tileRect/>
          </a:gradFill>
          <a:ln w="9525" cap="flat" cmpd="sng" algn="ctr">
            <a:gradFill flip="none" rotWithShape="1">
              <a:gsLst>
                <a:gs pos="0">
                  <a:srgbClr val="0070C0"/>
                </a:gs>
                <a:gs pos="100000">
                  <a:schemeClr val="tx2">
                    <a:lumMod val="60000"/>
                    <a:lumOff val="40000"/>
                    <a:alpha val="0"/>
                  </a:schemeClr>
                </a:gs>
              </a:gsLst>
              <a:lin ang="0" scaled="1"/>
              <a:tileRect/>
            </a:gradFill>
            <a:prstDash val="solid"/>
            <a:round/>
            <a:headEnd type="none" w="med" len="med"/>
            <a:tailEnd type="none" w="med" len="med"/>
          </a:ln>
          <a:effectLst/>
        </p:spPr>
        <p:txBody>
          <a:bodyPr vert="horz" wrap="square" lIns="68529" tIns="34266" rIns="68529" bIns="34266" numCol="1" rtlCol="0" anchor="t"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black"/>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29" name="TextBox 28"/>
          <p:cNvSpPr txBox="1"/>
          <p:nvPr/>
        </p:nvSpPr>
        <p:spPr>
          <a:xfrm>
            <a:off x="3706063" y="1517112"/>
            <a:ext cx="1731874" cy="323550"/>
          </a:xfrm>
          <a:prstGeom prst="rect">
            <a:avLst/>
          </a:prstGeom>
          <a:noFill/>
        </p:spPr>
        <p:txBody>
          <a:bodyPr wrap="square" rtlCol="0">
            <a:spAutoFit/>
          </a:body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mn-ea"/>
                <a:cs typeface="+mn-cs"/>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More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2847" y="3085236"/>
            <a:ext cx="1778305" cy="34532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9795" y="2240599"/>
            <a:ext cx="1784410" cy="345883"/>
          </a:xfrm>
          <a:prstGeom prst="rect">
            <a:avLst/>
          </a:prstGeom>
        </p:spPr>
      </p:pic>
      <p:sp>
        <p:nvSpPr>
          <p:cNvPr id="27" name="TextBox 26"/>
          <p:cNvSpPr txBox="1"/>
          <p:nvPr/>
        </p:nvSpPr>
        <p:spPr>
          <a:xfrm>
            <a:off x="1050125" y="1517112"/>
            <a:ext cx="1731874"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MOVE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grpSp>
        <p:nvGrpSpPr>
          <p:cNvPr id="8" name="Group 7"/>
          <p:cNvGrpSpPr/>
          <p:nvPr/>
        </p:nvGrpSpPr>
        <p:grpSpPr>
          <a:xfrm>
            <a:off x="997334" y="2694906"/>
            <a:ext cx="2080477" cy="276999"/>
            <a:chOff x="5787187" y="3891244"/>
            <a:chExt cx="2410748" cy="320970"/>
          </a:xfrm>
        </p:grpSpPr>
        <p:sp>
          <p:nvSpPr>
            <p:cNvPr id="24" name="TextBox 23"/>
            <p:cNvSpPr txBox="1"/>
            <p:nvPr/>
          </p:nvSpPr>
          <p:spPr>
            <a:xfrm>
              <a:off x="6257135" y="3891244"/>
              <a:ext cx="1940800" cy="320970"/>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Silicon Photonics</a:t>
              </a: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187" y="3909960"/>
              <a:ext cx="400335" cy="263952"/>
            </a:xfrm>
            <a:prstGeom prst="rect">
              <a:avLst/>
            </a:prstGeom>
          </p:spPr>
        </p:pic>
      </p:grpSp>
      <p:grpSp>
        <p:nvGrpSpPr>
          <p:cNvPr id="9" name="Group 8"/>
          <p:cNvGrpSpPr/>
          <p:nvPr/>
        </p:nvGrpSpPr>
        <p:grpSpPr>
          <a:xfrm>
            <a:off x="1019388" y="3239512"/>
            <a:ext cx="1793348" cy="277000"/>
            <a:chOff x="5200148" y="4635163"/>
            <a:chExt cx="2078039" cy="320971"/>
          </a:xfrm>
        </p:grpSpPr>
        <p:sp>
          <p:nvSpPr>
            <p:cNvPr id="22" name="TextBox 21"/>
            <p:cNvSpPr txBox="1"/>
            <p:nvPr/>
          </p:nvSpPr>
          <p:spPr>
            <a:xfrm>
              <a:off x="5657718" y="4635163"/>
              <a:ext cx="1620469" cy="320971"/>
            </a:xfrm>
            <a:prstGeom prst="rect">
              <a:avLst/>
            </a:prstGeom>
            <a:noFill/>
          </p:spPr>
          <p:txBody>
            <a:bodyPr wrap="square" lIns="0" rIns="0" rtlCol="0">
              <a:spAutoFit/>
            </a:bodyPr>
            <a:lstStyle>
              <a:defPPr>
                <a:defRPr lang="en-US"/>
              </a:defPPr>
              <a:lvl1pPr>
                <a:defRPr sz="1400" cap="all"/>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Omni-Path fabric</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0148" y="4644256"/>
              <a:ext cx="400333" cy="263951"/>
            </a:xfrm>
            <a:prstGeom prst="rect">
              <a:avLst/>
            </a:prstGeom>
          </p:spPr>
        </p:pic>
      </p:grpSp>
      <p:grpSp>
        <p:nvGrpSpPr>
          <p:cNvPr id="10" name="Group 9"/>
          <p:cNvGrpSpPr/>
          <p:nvPr/>
        </p:nvGrpSpPr>
        <p:grpSpPr>
          <a:xfrm>
            <a:off x="1349396" y="2150293"/>
            <a:ext cx="1173411" cy="276998"/>
            <a:chOff x="5781604" y="5126766"/>
            <a:chExt cx="1359687" cy="320971"/>
          </a:xfrm>
        </p:grpSpPr>
        <p:sp>
          <p:nvSpPr>
            <p:cNvPr id="20" name="TextBox 19"/>
            <p:cNvSpPr txBox="1"/>
            <p:nvPr/>
          </p:nvSpPr>
          <p:spPr>
            <a:xfrm>
              <a:off x="6257133" y="5126766"/>
              <a:ext cx="884158" cy="320971"/>
            </a:xfrm>
            <a:prstGeom prst="rect">
              <a:avLst/>
            </a:prstGeom>
            <a:noFill/>
          </p:spPr>
          <p:txBody>
            <a:bodyPr wrap="non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Segoe UI"/>
                  <a:ea typeface="+mn-ea"/>
                  <a:cs typeface="+mn-cs"/>
                </a:rPr>
                <a:t>ethernet</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1604" y="5142861"/>
              <a:ext cx="400335" cy="263952"/>
            </a:xfrm>
            <a:prstGeom prst="rect">
              <a:avLst/>
            </a:prstGeom>
          </p:spPr>
        </p:pic>
      </p:grpSp>
      <p:sp>
        <p:nvSpPr>
          <p:cNvPr id="12" name="TextBox 11"/>
          <p:cNvSpPr txBox="1"/>
          <p:nvPr/>
        </p:nvSpPr>
        <p:spPr>
          <a:xfrm>
            <a:off x="5923976" y="1517112"/>
            <a:ext cx="2560807" cy="323550"/>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2000" b="0" i="0" u="none" strike="noStrike" kern="0" cap="none" spc="0" normalizeH="0" baseline="0" noProof="0" dirty="0">
                <a:ln w="6350">
                  <a:noFill/>
                </a:ln>
                <a:solidFill>
                  <a:prstClr val="white"/>
                </a:solidFill>
                <a:effectLst/>
                <a:uLnTx/>
                <a:uFillTx/>
                <a:latin typeface="Segoe UI"/>
                <a:ea typeface="Intel Clear Pro" panose="020B0804020202060201" pitchFamily="34" charset="0"/>
                <a:cs typeface="Intel Clear Pro" panose="020B0804020202060201" pitchFamily="34" charset="0"/>
              </a:rPr>
              <a:t>PROCESS </a:t>
            </a:r>
            <a:r>
              <a:rPr kumimoji="0" lang="en-US" sz="20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grpSp>
        <p:nvGrpSpPr>
          <p:cNvPr id="14" name="Group 13"/>
          <p:cNvGrpSpPr/>
          <p:nvPr/>
        </p:nvGrpSpPr>
        <p:grpSpPr>
          <a:xfrm>
            <a:off x="6310796" y="1988322"/>
            <a:ext cx="1834286" cy="1616929"/>
            <a:chOff x="9870367" y="3034748"/>
            <a:chExt cx="1951140" cy="1719936"/>
          </a:xfrm>
        </p:grpSpPr>
        <p:pic>
          <p:nvPicPr>
            <p:cNvPr id="16" name="Picture 15">
              <a:extLst>
                <a:ext uri="{FF2B5EF4-FFF2-40B4-BE49-F238E27FC236}">
                  <a16:creationId xmlns:a16="http://schemas.microsoft.com/office/drawing/2014/main" id="{DE5D6FE5-EC0C-9741-B0FB-50B8A25CE2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153919" y="3034748"/>
              <a:ext cx="667588" cy="662133"/>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63090" y="4090283"/>
              <a:ext cx="658417" cy="658417"/>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0367" y="4086979"/>
              <a:ext cx="667705" cy="667705"/>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2706" y="3518893"/>
              <a:ext cx="665221" cy="665221"/>
            </a:xfrm>
            <a:prstGeom prst="rect">
              <a:avLst/>
            </a:prstGeom>
          </p:spPr>
        </p:pic>
      </p:grpSp>
      <p:pic>
        <p:nvPicPr>
          <p:cNvPr id="30" name="Picture 29">
            <a:extLst>
              <a:ext uri="{FF2B5EF4-FFF2-40B4-BE49-F238E27FC236}">
                <a16:creationId xmlns:a16="http://schemas.microsoft.com/office/drawing/2014/main" id="{6C5865EA-47A8-5C4E-85F9-AE298E8A808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300526" y="1940455"/>
            <a:ext cx="648254" cy="657833"/>
          </a:xfrm>
          <a:prstGeom prst="rect">
            <a:avLst/>
          </a:prstGeom>
        </p:spPr>
      </p:pic>
      <p:pic>
        <p:nvPicPr>
          <p:cNvPr id="31" name="Picture 3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51480" y="3869867"/>
            <a:ext cx="951749" cy="535359"/>
          </a:xfrm>
          <a:prstGeom prst="rect">
            <a:avLst/>
          </a:prstGeom>
          <a:effectLst>
            <a:outerShdw blurRad="50800" dist="38100" dir="5400000" algn="t" rotWithShape="0">
              <a:prstClr val="black">
                <a:alpha val="40000"/>
              </a:prstClr>
            </a:outerShdw>
          </a:effectLst>
        </p:spPr>
      </p:pic>
      <p:sp>
        <p:nvSpPr>
          <p:cNvPr id="3" name="TextBox 2"/>
          <p:cNvSpPr txBox="1"/>
          <p:nvPr/>
        </p:nvSpPr>
        <p:spPr>
          <a:xfrm>
            <a:off x="2595335" y="3933749"/>
            <a:ext cx="39533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6350">
                  <a:noFill/>
                </a:ln>
                <a:solidFill>
                  <a:prstClr val="white"/>
                </a:solidFill>
                <a:effectLst/>
                <a:uLnTx/>
                <a:uFillTx/>
                <a:latin typeface="Segoe UI"/>
                <a:ea typeface="+mn-ea"/>
                <a:cs typeface="+mn-cs"/>
              </a:rPr>
              <a:t>Software &amp; System-Level</a:t>
            </a:r>
            <a:r>
              <a:rPr kumimoji="0" lang="en-US" sz="1800" b="0" i="0" u="none" strike="noStrike" kern="0" cap="none" spc="0" normalizeH="0" baseline="0" noProof="0" dirty="0">
                <a:ln w="6350">
                  <a:solidFill>
                    <a:prstClr val="white"/>
                  </a:solidFill>
                </a:ln>
                <a:gradFill>
                  <a:gsLst>
                    <a:gs pos="50000">
                      <a:prstClr val="white"/>
                    </a:gs>
                    <a:gs pos="0">
                      <a:prstClr val="black"/>
                    </a:gs>
                    <a:gs pos="100000">
                      <a:prstClr val="black"/>
                    </a:gs>
                  </a:gsLst>
                  <a:lin ang="5400000" scaled="1"/>
                </a:gradFill>
                <a:effectLst>
                  <a:outerShdw blurRad="38100" dist="38100" dir="2700000" algn="tl">
                    <a:srgbClr val="000000">
                      <a:alpha val="43137"/>
                    </a:srgbClr>
                  </a:outerShdw>
                </a:effectLst>
                <a:uLnTx/>
                <a:uFillTx/>
                <a:latin typeface="Segoe UI"/>
                <a:ea typeface="+mn-ea"/>
                <a:cs typeface="+mn-cs"/>
              </a:rPr>
              <a:t> </a:t>
            </a:r>
            <a:r>
              <a:rPr kumimoji="0" lang="en-US" sz="18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mn-ea"/>
                <a:cs typeface="+mn-cs"/>
              </a:rPr>
              <a:t>OPTIMIZED</a:t>
            </a:r>
          </a:p>
        </p:txBody>
      </p:sp>
    </p:spTree>
    <p:custDataLst>
      <p:tags r:id="rId1"/>
    </p:custDataLst>
    <p:extLst>
      <p:ext uri="{BB962C8B-B14F-4D97-AF65-F5344CB8AC3E}">
        <p14:creationId xmlns:p14="http://schemas.microsoft.com/office/powerpoint/2010/main" val="139886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val 58"/>
          <p:cNvSpPr/>
          <p:nvPr/>
        </p:nvSpPr>
        <p:spPr bwMode="auto">
          <a:xfrm>
            <a:off x="1719876" y="1872821"/>
            <a:ext cx="5663505" cy="2281305"/>
          </a:xfrm>
          <a:prstGeom prst="ellipse">
            <a:avLst/>
          </a:prstGeom>
          <a:gradFill flip="none" rotWithShape="1">
            <a:gsLst>
              <a:gs pos="100000">
                <a:schemeClr val="tx2">
                  <a:lumMod val="60000"/>
                  <a:lumOff val="40000"/>
                  <a:alpha val="0"/>
                </a:schemeClr>
              </a:gs>
              <a:gs pos="0">
                <a:schemeClr val="tx2">
                  <a:lumMod val="60000"/>
                  <a:lumOff val="40000"/>
                  <a:alpha val="83000"/>
                </a:schemeClr>
              </a:gs>
            </a:gsLst>
            <a:path path="shape">
              <a:fillToRect l="50000" t="50000" r="50000" b="50000"/>
            </a:path>
            <a:tileRect/>
          </a:gradFill>
          <a:ln w="9525" cap="flat" cmpd="sng" algn="ctr">
            <a:noFill/>
            <a:prstDash val="solid"/>
            <a:round/>
            <a:headEnd type="none" w="med" len="med"/>
            <a:tailEnd type="none" w="med" len="med"/>
          </a:ln>
          <a:effectLst/>
        </p:spPr>
        <p:txBody>
          <a:bodyPr vert="horz" wrap="square" lIns="68529" tIns="34266" rIns="68529" bIns="34266" numCol="1" rtlCol="0" anchor="t" anchorCtr="1" compatLnSpc="1">
            <a:prstTxWarp prst="textNoShape">
              <a:avLst/>
            </a:prstTxWarp>
            <a:noAutofit/>
          </a:bodyPr>
          <a:lstStyle/>
          <a:p>
            <a:pPr marL="0" marR="0" lvl="0" indent="0" algn="ctr" defTabSz="685800" rtl="0" eaLnBrk="1" fontAlgn="base" latinLnBrk="0" hangingPunct="1">
              <a:lnSpc>
                <a:spcPct val="95000"/>
              </a:lnSpc>
              <a:spcBef>
                <a:spcPct val="30000"/>
              </a:spcBef>
              <a:spcAft>
                <a:spcPct val="0"/>
              </a:spcAft>
              <a:buClr>
                <a:prstClr val="black"/>
              </a:buClr>
              <a:buSzTx/>
              <a:buFontTx/>
              <a:buNone/>
              <a:tabLst/>
              <a:defRPr/>
            </a:pPr>
            <a:endParaRPr kumimoji="0" lang="en-US" sz="15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Narrow" pitchFamily="34" charset="0"/>
              <a:ea typeface="+mn-ea"/>
              <a:cs typeface="Arial" charset="0"/>
            </a:endParaRPr>
          </a:p>
        </p:txBody>
      </p:sp>
      <p:sp>
        <p:nvSpPr>
          <p:cNvPr id="5" name="Rectangle 4"/>
          <p:cNvSpPr/>
          <p:nvPr/>
        </p:nvSpPr>
        <p:spPr>
          <a:xfrm>
            <a:off x="17628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p:cNvSpPr/>
          <p:nvPr/>
        </p:nvSpPr>
        <p:spPr>
          <a:xfrm>
            <a:off x="1649108"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p:cNvSpPr/>
          <p:nvPr/>
        </p:nvSpPr>
        <p:spPr>
          <a:xfrm>
            <a:off x="3121937"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p:cNvSpPr/>
          <p:nvPr/>
        </p:nvSpPr>
        <p:spPr>
          <a:xfrm>
            <a:off x="4594765"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37"/>
          <p:cNvSpPr/>
          <p:nvPr/>
        </p:nvSpPr>
        <p:spPr>
          <a:xfrm>
            <a:off x="6067593"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p:cNvSpPr/>
          <p:nvPr/>
        </p:nvSpPr>
        <p:spPr>
          <a:xfrm>
            <a:off x="7540420" y="1876971"/>
            <a:ext cx="1440180" cy="2394178"/>
          </a:xfrm>
          <a:prstGeom prst="rect">
            <a:avLst/>
          </a:prstGeom>
          <a:gradFill flip="none" rotWithShape="1">
            <a:gsLst>
              <a:gs pos="65000">
                <a:srgbClr val="0070C0"/>
              </a:gs>
              <a:gs pos="100000">
                <a:schemeClr val="bg2"/>
              </a:gs>
            </a:gsLst>
            <a:lin ang="6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lstStyle/>
          <a:p>
            <a:r>
              <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rPr>
              <a:t>Data-Centric Portfolio</a:t>
            </a:r>
          </a:p>
        </p:txBody>
      </p:sp>
      <p:sp>
        <p:nvSpPr>
          <p:cNvPr id="33" name="Rectangle 32"/>
          <p:cNvSpPr/>
          <p:nvPr/>
        </p:nvSpPr>
        <p:spPr>
          <a:xfrm>
            <a:off x="1649107" y="2030636"/>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Persistent Memory</a:t>
            </a:r>
          </a:p>
        </p:txBody>
      </p:sp>
      <p:sp>
        <p:nvSpPr>
          <p:cNvPr id="40" name="Rectangle 39"/>
          <p:cNvSpPr/>
          <p:nvPr/>
        </p:nvSpPr>
        <p:spPr>
          <a:xfrm>
            <a:off x="191576" y="2030636"/>
            <a:ext cx="1424884"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ETHERNET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800 SERIES</a:t>
            </a:r>
          </a:p>
        </p:txBody>
      </p:sp>
      <p:sp>
        <p:nvSpPr>
          <p:cNvPr id="45" name="Rectangle 44"/>
          <p:cNvSpPr/>
          <p:nvPr/>
        </p:nvSpPr>
        <p:spPr>
          <a:xfrm>
            <a:off x="6067591" y="2128609"/>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D-1600</a:t>
            </a:r>
          </a:p>
        </p:txBody>
      </p:sp>
      <p:sp>
        <p:nvSpPr>
          <p:cNvPr id="47" name="Rectangle 46"/>
          <p:cNvSpPr/>
          <p:nvPr/>
        </p:nvSpPr>
        <p:spPr>
          <a:xfrm>
            <a:off x="7540420" y="2128609"/>
            <a:ext cx="1440180"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AGILEX</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FPGA</a:t>
            </a:r>
          </a:p>
        </p:txBody>
      </p:sp>
      <p:sp>
        <p:nvSpPr>
          <p:cNvPr id="48" name="Rectangle 47"/>
          <p:cNvSpPr/>
          <p:nvPr/>
        </p:nvSpPr>
        <p:spPr>
          <a:xfrm>
            <a:off x="4594766" y="2043699"/>
            <a:ext cx="1440180"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2nd Generation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Xeon</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Scalable</a:t>
            </a:r>
          </a:p>
        </p:txBody>
      </p:sp>
      <p:pic>
        <p:nvPicPr>
          <p:cNvPr id="49" name="Picture 48">
            <a:extLst>
              <a:ext uri="{FF2B5EF4-FFF2-40B4-BE49-F238E27FC236}">
                <a16:creationId xmlns:a16="http://schemas.microsoft.com/office/drawing/2014/main" id="{24535E04-CA97-4746-8BA7-418A9D18862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7360" y="2741624"/>
            <a:ext cx="1306396" cy="996732"/>
          </a:xfrm>
          <a:prstGeom prst="rect">
            <a:avLst/>
          </a:prstGeom>
          <a:effectLst>
            <a:outerShdw blurRad="50800" dist="38100" dir="8100000" algn="tr" rotWithShape="0">
              <a:prstClr val="black">
                <a:alpha val="40000"/>
              </a:prstClr>
            </a:outerShdw>
          </a:effectLst>
        </p:spPr>
      </p:pic>
      <p:pic>
        <p:nvPicPr>
          <p:cNvPr id="50" name="Picture 49">
            <a:extLst>
              <a:ext uri="{FF2B5EF4-FFF2-40B4-BE49-F238E27FC236}">
                <a16:creationId xmlns:a16="http://schemas.microsoft.com/office/drawing/2014/main" id="{1EA5A85D-4838-43DE-B962-36CF04037DA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20624" y="2881202"/>
            <a:ext cx="1306539" cy="808169"/>
          </a:xfrm>
          <a:prstGeom prst="rect">
            <a:avLst/>
          </a:prstGeom>
          <a:effectLst>
            <a:outerShdw blurRad="50800" dist="38100" dir="8100000" algn="tr" rotWithShape="0">
              <a:prstClr val="black">
                <a:alpha val="40000"/>
              </a:prstClr>
            </a:outerShdw>
          </a:effectLst>
        </p:spPr>
      </p:pic>
      <p:pic>
        <p:nvPicPr>
          <p:cNvPr id="51" name="Picture 5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5707" y="2678638"/>
            <a:ext cx="1078228" cy="809256"/>
          </a:xfrm>
          <a:prstGeom prst="rect">
            <a:avLst/>
          </a:prstGeom>
          <a:effectLst>
            <a:outerShdw blurRad="50800" dist="38100" dir="8100000" algn="tr" rotWithShape="0">
              <a:prstClr val="black">
                <a:alpha val="40000"/>
              </a:prst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1955" y="2689035"/>
            <a:ext cx="685800" cy="923357"/>
          </a:xfrm>
          <a:prstGeom prst="rect">
            <a:avLst/>
          </a:prstGeom>
          <a:effectLst>
            <a:outerShdw blurRad="50800" dist="38100" dir="8100000" algn="tr" rotWithShape="0">
              <a:prstClr val="black">
                <a:alpha val="40000"/>
              </a:prstClr>
            </a:outerShdw>
          </a:effectLst>
        </p:spPr>
      </p:pic>
      <p:sp>
        <p:nvSpPr>
          <p:cNvPr id="9" name="Rectangle 8"/>
          <p:cNvSpPr/>
          <p:nvPr/>
        </p:nvSpPr>
        <p:spPr>
          <a:xfrm>
            <a:off x="176281" y="1494758"/>
            <a:ext cx="1440179"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Move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Faster</a:t>
            </a:r>
          </a:p>
        </p:txBody>
      </p:sp>
      <p:sp>
        <p:nvSpPr>
          <p:cNvPr id="57" name="Rectangle 56"/>
          <p:cNvSpPr/>
          <p:nvPr/>
        </p:nvSpPr>
        <p:spPr>
          <a:xfrm>
            <a:off x="1649106" y="1494758"/>
            <a:ext cx="2911651" cy="263158"/>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Store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More</a:t>
            </a:r>
          </a:p>
        </p:txBody>
      </p:sp>
      <p:sp>
        <p:nvSpPr>
          <p:cNvPr id="58" name="Rectangle 57"/>
          <p:cNvSpPr/>
          <p:nvPr/>
        </p:nvSpPr>
        <p:spPr>
          <a:xfrm>
            <a:off x="4593403" y="1494758"/>
            <a:ext cx="4387197" cy="260925"/>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tIns="0" bIns="0" rtlCol="0" anchor="b"/>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600" b="0" i="0" u="none" strike="noStrike" kern="1200" cap="all" spc="0" normalizeH="0" baseline="0" noProof="0" dirty="0">
                <a:ln>
                  <a:noFill/>
                </a:ln>
                <a:solidFill>
                  <a:prstClr val="white"/>
                </a:solidFill>
                <a:effectLst/>
                <a:uLnTx/>
                <a:uFillTx/>
                <a:latin typeface="Segoe UI"/>
                <a:ea typeface="+mn-ea"/>
                <a:cs typeface="+mn-cs"/>
              </a:rPr>
              <a:t>Process </a:t>
            </a:r>
            <a:r>
              <a:rPr kumimoji="0" lang="en-US" sz="1600" b="0" i="0" u="none" strike="noStrike" kern="0" cap="none" spc="0" normalizeH="0" baseline="0" noProof="0" dirty="0">
                <a:ln w="12700">
                  <a:solidFill>
                    <a:srgbClr val="F3D54E">
                      <a:lumMod val="60000"/>
                      <a:lumOff val="40000"/>
                      <a:alpha val="70000"/>
                    </a:srgbClr>
                  </a:solidFill>
                </a:ln>
                <a:gradFill flip="none" rotWithShape="1">
                  <a:gsLst>
                    <a:gs pos="53000">
                      <a:srgbClr val="F3D54E"/>
                    </a:gs>
                    <a:gs pos="19000">
                      <a:srgbClr val="FC4C02"/>
                    </a:gs>
                    <a:gs pos="88000">
                      <a:srgbClr val="FC4C02"/>
                    </a:gs>
                  </a:gsLst>
                  <a:lin ang="2700000" scaled="1"/>
                  <a:tileRect/>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Everything</a:t>
            </a:r>
          </a:p>
        </p:txBody>
      </p:sp>
      <p:pic>
        <p:nvPicPr>
          <p:cNvPr id="27" name="Picture 26">
            <a:extLst>
              <a:ext uri="{FF2B5EF4-FFF2-40B4-BE49-F238E27FC236}">
                <a16:creationId xmlns:a16="http://schemas.microsoft.com/office/drawing/2014/main" id="{50BDFEB3-3F3F-4F48-9C77-B2C5661E2F1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87009" y="2865390"/>
            <a:ext cx="747002" cy="747002"/>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03594" y="2865390"/>
            <a:ext cx="747002" cy="747002"/>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4683" y="4357425"/>
            <a:ext cx="951749" cy="535359"/>
          </a:xfrm>
          <a:prstGeom prst="rect">
            <a:avLst/>
          </a:prstGeom>
          <a:effectLst>
            <a:outerShdw blurRad="50800" dist="38100" dir="5400000" algn="t" rotWithShape="0">
              <a:schemeClr val="tx1"/>
            </a:outerShdw>
          </a:effectLst>
        </p:spPr>
      </p:pic>
      <p:sp>
        <p:nvSpPr>
          <p:cNvPr id="32" name="Rectangle 31"/>
          <p:cNvSpPr/>
          <p:nvPr/>
        </p:nvSpPr>
        <p:spPr>
          <a:xfrm>
            <a:off x="3154582" y="3672782"/>
            <a:ext cx="1440182" cy="258532"/>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QLC 3D NAND SSD</a:t>
            </a:r>
          </a:p>
        </p:txBody>
      </p:sp>
      <p:pic>
        <p:nvPicPr>
          <p:cNvPr id="35" name="Picture 3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027826" y="3795777"/>
            <a:ext cx="1693693" cy="471975"/>
          </a:xfrm>
          <a:prstGeom prst="rect">
            <a:avLst/>
          </a:prstGeom>
          <a:effectLst/>
        </p:spPr>
      </p:pic>
      <p:sp>
        <p:nvSpPr>
          <p:cNvPr id="41" name="Rectangle 40"/>
          <p:cNvSpPr/>
          <p:nvPr/>
        </p:nvSpPr>
        <p:spPr>
          <a:xfrm>
            <a:off x="3120575" y="2043699"/>
            <a:ext cx="1440182" cy="387798"/>
          </a:xfrm>
          <a:prstGeom prst="rect">
            <a:avLst/>
          </a:prstGeom>
        </p:spPr>
        <p:txBody>
          <a:bodyPr wrap="square" lIns="0" tIns="0" rIns="0" bIns="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DUAL Port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INTEL</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OPTANE</a:t>
            </a:r>
            <a:r>
              <a:rPr kumimoji="0" lang="en-US" sz="1200" b="0" i="0" u="none" strike="noStrike" kern="1200" cap="none" spc="0" normalizeH="0" baseline="3000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a:t>
            </a:r>
            <a:r>
              <a:rPr kumimoji="0" lang="en-US" sz="12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30723">
                      <a:srgbClr val="E1F1FF"/>
                    </a:gs>
                    <a:gs pos="66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 DC SSD</a:t>
            </a:r>
          </a:p>
        </p:txBody>
      </p:sp>
    </p:spTree>
    <p:custDataLst>
      <p:tags r:id="rId1"/>
    </p:custDataLst>
    <p:extLst>
      <p:ext uri="{BB962C8B-B14F-4D97-AF65-F5344CB8AC3E}">
        <p14:creationId xmlns:p14="http://schemas.microsoft.com/office/powerpoint/2010/main" val="133317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Transforming the Memory Storage Hierarchy</a:t>
            </a:r>
          </a:p>
        </p:txBody>
      </p:sp>
      <p:sp>
        <p:nvSpPr>
          <p:cNvPr id="29" name="Rounded Rectangle 28"/>
          <p:cNvSpPr/>
          <p:nvPr/>
        </p:nvSpPr>
        <p:spPr>
          <a:xfrm>
            <a:off x="1553355" y="2473324"/>
            <a:ext cx="6037290" cy="2207931"/>
          </a:xfrm>
          <a:prstGeom prst="roundRect">
            <a:avLst>
              <a:gd name="adj"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13716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Storage</a:t>
            </a:r>
          </a:p>
        </p:txBody>
      </p:sp>
      <p:sp>
        <p:nvSpPr>
          <p:cNvPr id="30" name="Round Same Side Corner Rectangle 29"/>
          <p:cNvSpPr/>
          <p:nvPr/>
        </p:nvSpPr>
        <p:spPr>
          <a:xfrm>
            <a:off x="1553355" y="1327541"/>
            <a:ext cx="6037290" cy="646629"/>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68580" rIns="0" bIns="6858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2" name="Round Same Side Corner Rectangle 31"/>
          <p:cNvSpPr/>
          <p:nvPr/>
        </p:nvSpPr>
        <p:spPr>
          <a:xfrm>
            <a:off x="1553355" y="2020732"/>
            <a:ext cx="6037290" cy="406030"/>
          </a:xfrm>
          <a:prstGeom prst="round2SameRect">
            <a:avLst>
              <a:gd name="adj1" fmla="val 0"/>
              <a:gd name="adj2" fmla="val 0"/>
            </a:avLst>
          </a:prstGeom>
          <a:gradFill rotWithShape="1">
            <a:gsLst>
              <a:gs pos="0">
                <a:srgbClr val="0070C0"/>
              </a:gs>
              <a:gs pos="100000">
                <a:srgbClr val="003C71">
                  <a:alpha val="0"/>
                </a:srgbClr>
              </a:gs>
            </a:gsLst>
            <a:lin ang="0" scaled="0"/>
          </a:gradFill>
          <a:ln w="9525" cap="flat" cmpd="sng" algn="ctr">
            <a:gradFill flip="none" rotWithShape="1">
              <a:gsLst>
                <a:gs pos="0">
                  <a:srgbClr val="003C71">
                    <a:lumMod val="60000"/>
                    <a:lumOff val="40000"/>
                  </a:srgbClr>
                </a:gs>
                <a:gs pos="100000">
                  <a:srgbClr val="003C71">
                    <a:lumMod val="60000"/>
                    <a:lumOff val="40000"/>
                    <a:alpha val="0"/>
                  </a:srgbClr>
                </a:gs>
              </a:gsLst>
              <a:lin ang="0" scaled="1"/>
              <a:tileRect/>
            </a:gradFill>
            <a:prstDash val="solid"/>
          </a:ln>
          <a:effectLst/>
        </p:spPr>
        <p:txBody>
          <a:bodyPr lIns="137160" tIns="0" rIns="0" bIns="0" rtlCol="0" anchor="ct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Persistent</a:t>
            </a:r>
          </a:p>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050" b="1" i="0" u="none" strike="noStrike" kern="1200" cap="all" spc="113" normalizeH="0" baseline="0" noProof="0" dirty="0">
                <a:ln>
                  <a:noFill/>
                </a:ln>
                <a:solidFill>
                  <a:prstClr val="white"/>
                </a:solidFill>
                <a:effectLst/>
                <a:uLnTx/>
                <a:uFillTx/>
                <a:latin typeface="Segoe UI"/>
                <a:ea typeface="+mn-ea"/>
                <a:cs typeface="+mn-cs"/>
              </a:rPr>
              <a:t>Memory</a:t>
            </a:r>
          </a:p>
        </p:txBody>
      </p:sp>
      <p:sp>
        <p:nvSpPr>
          <p:cNvPr id="34" name="TextBox 33"/>
          <p:cNvSpPr txBox="1"/>
          <p:nvPr/>
        </p:nvSpPr>
        <p:spPr>
          <a:xfrm>
            <a:off x="3114480" y="2102637"/>
            <a:ext cx="1530227" cy="231602"/>
          </a:xfrm>
          <a:prstGeom prst="rect">
            <a:avLst/>
          </a:prstGeom>
          <a:noFill/>
        </p:spPr>
        <p:txBody>
          <a:bodyPr vert="horz" wrap="none" lIns="0" tIns="0" rIns="0" bIns="0" rtlCol="0">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Segoe UI"/>
                <a:ea typeface="+mn-ea"/>
                <a:cs typeface="+mn-cs"/>
              </a:rPr>
              <a:t>Improving</a:t>
            </a:r>
            <a:endParaRPr kumimoji="0" lang="en-US" sz="1500" b="0" i="0" u="none" strike="noStrike" kern="1200" cap="all" spc="98" normalizeH="0" baseline="0" noProof="0" dirty="0">
              <a:ln>
                <a:noFill/>
              </a:ln>
              <a:solidFill>
                <a:srgbClr val="FFFFFF"/>
              </a:solidFill>
              <a:effectLst/>
              <a:uLnTx/>
              <a:uFillTx/>
              <a:latin typeface="Segoe UI"/>
              <a:ea typeface="+mn-ea"/>
              <a:cs typeface="+mn-cs"/>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100" b="1" i="0" u="none" strike="noStrike" kern="1200" cap="all" spc="98" normalizeH="0" baseline="0" noProof="0" dirty="0">
                <a:ln>
                  <a:noFill/>
                </a:ln>
                <a:solidFill>
                  <a:srgbClr val="C00000"/>
                </a:solidFill>
                <a:effectLst/>
                <a:uLnTx/>
                <a:uFillTx/>
                <a:latin typeface="Segoe UI"/>
                <a:ea typeface="+mn-ea"/>
                <a:cs typeface="+mn-cs"/>
              </a:rPr>
              <a:t>memory capacity</a:t>
            </a:r>
          </a:p>
        </p:txBody>
      </p:sp>
      <p:sp>
        <p:nvSpPr>
          <p:cNvPr id="35" name="Trapezoid 34"/>
          <p:cNvSpPr/>
          <p:nvPr/>
        </p:nvSpPr>
        <p:spPr>
          <a:xfrm>
            <a:off x="4657104" y="2067295"/>
            <a:ext cx="1196668" cy="33470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5431" y="2159794"/>
            <a:ext cx="856808" cy="166384"/>
          </a:xfrm>
          <a:prstGeom prst="rect">
            <a:avLst/>
          </a:prstGeom>
        </p:spPr>
      </p:pic>
      <p:sp>
        <p:nvSpPr>
          <p:cNvPr id="37" name="Right Arrow 36"/>
          <p:cNvSpPr/>
          <p:nvPr/>
        </p:nvSpPr>
        <p:spPr bwMode="auto">
          <a:xfrm>
            <a:off x="4390708" y="2045313"/>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38" name="Isosceles Triangle 37"/>
          <p:cNvSpPr/>
          <p:nvPr/>
        </p:nvSpPr>
        <p:spPr>
          <a:xfrm>
            <a:off x="4895992" y="1327541"/>
            <a:ext cx="718892" cy="655871"/>
          </a:xfrm>
          <a:prstGeom prst="triangle">
            <a:avLst/>
          </a:prstGeom>
          <a:solidFill>
            <a:srgbClr val="FC4C02">
              <a:lumMod val="75000"/>
            </a:srgbClr>
          </a:solidFill>
          <a:ln w="25400" cap="flat" cmpd="sng" algn="ctr">
            <a:noFill/>
            <a:prstDash val="solid"/>
          </a:ln>
          <a:effectLst>
            <a:outerShdw blurRad="57785" dist="33020" dir="3180000" algn="ctr">
              <a:srgbClr val="000000">
                <a:alpha val="30000"/>
              </a:srgbClr>
            </a:outerShdw>
          </a:effectLst>
        </p:spPr>
        <p:txBody>
          <a:bodyPr wrap="none" lIns="0" t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Segoe UI"/>
                <a:ea typeface="+mn-ea"/>
                <a:cs typeface="+mn-cs"/>
              </a:rPr>
              <a:t>DRAM</a:t>
            </a:r>
            <a:endParaRPr kumimoji="0" lang="en-US" sz="788" b="1"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0" cap="small" spc="0" normalizeH="0" baseline="0" noProof="0" dirty="0">
                <a:ln>
                  <a:noFill/>
                </a:ln>
                <a:solidFill>
                  <a:prstClr val="white"/>
                </a:solidFill>
                <a:effectLst/>
                <a:uLnTx/>
                <a:uFillTx/>
                <a:latin typeface="Segoe UI"/>
                <a:ea typeface="+mn-ea"/>
                <a:cs typeface="+mn-cs"/>
              </a:rPr>
              <a:t>hot tier</a:t>
            </a:r>
          </a:p>
        </p:txBody>
      </p:sp>
      <p:sp>
        <p:nvSpPr>
          <p:cNvPr id="39" name="Trapezoid 38"/>
          <p:cNvSpPr/>
          <p:nvPr/>
        </p:nvSpPr>
        <p:spPr>
          <a:xfrm>
            <a:off x="3292746" y="4210479"/>
            <a:ext cx="3925384" cy="461594"/>
          </a:xfrm>
          <a:prstGeom prst="trapezoid">
            <a:avLst>
              <a:gd name="adj" fmla="val 68234"/>
            </a:avLst>
          </a:prstGeom>
          <a:gradFill flip="none" rotWithShape="1">
            <a:gsLst>
              <a:gs pos="24000">
                <a:srgbClr val="0071C5"/>
              </a:gs>
              <a:gs pos="100000">
                <a:srgbClr val="0071C5">
                  <a:lumMod val="60000"/>
                  <a:lumOff val="40000"/>
                </a:srgbClr>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Segoe UI"/>
                <a:ea typeface="+mn-ea"/>
                <a:cs typeface="+mn-cs"/>
              </a:rPr>
              <a:t>HDD / TAPE</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cold tier</a:t>
            </a:r>
          </a:p>
        </p:txBody>
      </p:sp>
      <p:sp>
        <p:nvSpPr>
          <p:cNvPr id="40" name="Trapezoid 39"/>
          <p:cNvSpPr/>
          <p:nvPr/>
        </p:nvSpPr>
        <p:spPr>
          <a:xfrm>
            <a:off x="4023475" y="2982174"/>
            <a:ext cx="2463926" cy="558010"/>
          </a:xfrm>
          <a:prstGeom prst="trapezoid">
            <a:avLst>
              <a:gd name="adj" fmla="val 61585"/>
            </a:avLst>
          </a:prstGeom>
          <a:gradFill flip="none" rotWithShape="1">
            <a:gsLst>
              <a:gs pos="0">
                <a:srgbClr val="F3D54E"/>
              </a:gs>
              <a:gs pos="87000">
                <a:srgbClr val="FFA300"/>
              </a:gs>
            </a:gsLst>
            <a:lin ang="16200000" scaled="1"/>
            <a:tileRect/>
          </a:gradFill>
          <a:ln w="25400" cap="flat" cmpd="sng" algn="ctr">
            <a:noFill/>
            <a:prstDash val="solid"/>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500" b="1" i="0" u="none" strike="noStrike" kern="0" cap="none" spc="0" normalizeH="0" baseline="0" noProof="0" dirty="0">
                <a:ln>
                  <a:noFill/>
                </a:ln>
                <a:solidFill>
                  <a:prstClr val="white"/>
                </a:solidFill>
                <a:effectLst/>
                <a:uLnTx/>
                <a:uFillTx/>
                <a:latin typeface="Segoe UI"/>
                <a:ea typeface="+mn-ea"/>
                <a:cs typeface="+mn-cs"/>
              </a:rPr>
              <a:t>SSD</a:t>
            </a:r>
          </a:p>
          <a:p>
            <a:pPr marL="0" marR="0" lvl="0" indent="0" algn="ctr" defTabSz="685800" rtl="0" eaLnBrk="1" fontAlgn="auto" latinLnBrk="0" hangingPunct="1">
              <a:lnSpc>
                <a:spcPct val="85000"/>
              </a:lnSpc>
              <a:spcBef>
                <a:spcPts val="0"/>
              </a:spcBef>
              <a:spcAft>
                <a:spcPts val="0"/>
              </a:spcAft>
              <a:buClrTx/>
              <a:buSzTx/>
              <a:buFontTx/>
              <a:buNone/>
              <a:tabLst/>
              <a:defRPr/>
            </a:pPr>
            <a:r>
              <a:rPr kumimoji="0" lang="en-US" sz="1200" b="0" i="0" u="none" strike="noStrike" kern="0" cap="small" spc="0" normalizeH="0" baseline="0" noProof="0" dirty="0">
                <a:ln>
                  <a:noFill/>
                </a:ln>
                <a:solidFill>
                  <a:prstClr val="white"/>
                </a:solidFill>
                <a:effectLst/>
                <a:uLnTx/>
                <a:uFillTx/>
                <a:latin typeface="Segoe UI"/>
                <a:ea typeface="+mn-ea"/>
                <a:cs typeface="+mn-cs"/>
              </a:rPr>
              <a:t>warm tier</a:t>
            </a:r>
          </a:p>
        </p:txBody>
      </p:sp>
      <p:sp>
        <p:nvSpPr>
          <p:cNvPr id="42" name="Trapezoid 41"/>
          <p:cNvSpPr/>
          <p:nvPr/>
        </p:nvSpPr>
        <p:spPr>
          <a:xfrm>
            <a:off x="3662341" y="3624065"/>
            <a:ext cx="3186191" cy="502530"/>
          </a:xfrm>
          <a:prstGeom prst="trapezoid">
            <a:avLst>
              <a:gd name="adj" fmla="val 61585"/>
            </a:avLst>
          </a:prstGeom>
          <a:gradFill flip="none" rotWithShape="1">
            <a:gsLst>
              <a:gs pos="0">
                <a:srgbClr val="0071C5">
                  <a:lumMod val="60000"/>
                  <a:lumOff val="40000"/>
                </a:srgbClr>
              </a:gs>
              <a:gs pos="100000">
                <a:srgbClr val="F3D54E"/>
              </a:gs>
            </a:gsLst>
            <a:lin ang="16200000" scaled="1"/>
            <a:tileRect/>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sp>
        <p:nvSpPr>
          <p:cNvPr id="43" name="TextBox 42"/>
          <p:cNvSpPr txBox="1"/>
          <p:nvPr/>
        </p:nvSpPr>
        <p:spPr>
          <a:xfrm>
            <a:off x="2154860" y="3734527"/>
            <a:ext cx="1465393" cy="242374"/>
          </a:xfrm>
          <a:prstGeom prst="rect">
            <a:avLst/>
          </a:prstGeom>
          <a:noFill/>
        </p:spPr>
        <p:txBody>
          <a:bodyPr vert="horz" wrap="squar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Delivering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mn-cs"/>
              </a:rPr>
              <a:t>EFFICIENT STORAGE</a:t>
            </a:r>
          </a:p>
        </p:txBody>
      </p:sp>
      <p:sp>
        <p:nvSpPr>
          <p:cNvPr id="44" name="Right Arrow 43"/>
          <p:cNvSpPr/>
          <p:nvPr/>
        </p:nvSpPr>
        <p:spPr bwMode="auto">
          <a:xfrm>
            <a:off x="3389885" y="3694368"/>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45" name="TextBox 44"/>
          <p:cNvSpPr txBox="1"/>
          <p:nvPr/>
        </p:nvSpPr>
        <p:spPr>
          <a:xfrm>
            <a:off x="4352145" y="3767608"/>
            <a:ext cx="1803379" cy="215444"/>
          </a:xfrm>
          <a:prstGeom prst="rect">
            <a:avLst/>
          </a:prstGeom>
          <a:noFill/>
        </p:spPr>
        <p:txBody>
          <a:bodyPr vert="horz"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Intel® 3D NAND SSD</a:t>
            </a:r>
          </a:p>
        </p:txBody>
      </p:sp>
      <p:sp>
        <p:nvSpPr>
          <p:cNvPr id="49" name="TextBox 48"/>
          <p:cNvSpPr txBox="1"/>
          <p:nvPr/>
        </p:nvSpPr>
        <p:spPr>
          <a:xfrm>
            <a:off x="2843448" y="2543464"/>
            <a:ext cx="1460336" cy="242374"/>
          </a:xfrm>
          <a:prstGeom prst="rect">
            <a:avLst/>
          </a:prstGeom>
          <a:noFill/>
        </p:spPr>
        <p:txBody>
          <a:bodyPr vert="horz" wrap="none" lIns="0" tIns="0" rIns="0" bIns="0" rtlCol="0">
            <a:spAutoFit/>
          </a:bodyPr>
          <a:lstStyle>
            <a:defPPr>
              <a:defRPr lang="en-US"/>
            </a:defPPr>
            <a:lvl1pPr algn="ctr">
              <a:lnSpc>
                <a:spcPct val="75000"/>
              </a:lnSpc>
              <a:defRPr sz="2800">
                <a:latin typeface="+mj-lt"/>
              </a:defRPr>
            </a:lvl1p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050" b="0" i="0" u="none" strike="noStrike" kern="1200" cap="all" spc="98" normalizeH="0" baseline="0" noProof="0" dirty="0">
                <a:ln>
                  <a:noFill/>
                </a:ln>
                <a:solidFill>
                  <a:srgbClr val="FFFFFF"/>
                </a:solidFill>
                <a:effectLst/>
                <a:uLnTx/>
                <a:uFillTx/>
                <a:latin typeface="Intel Clear" panose="020B0604020203020204" pitchFamily="34" charset="0"/>
                <a:ea typeface="+mn-ea"/>
                <a:cs typeface="+mn-cs"/>
              </a:rPr>
              <a:t>Improving</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C20E"/>
                </a:solidFill>
                <a:effectLst/>
                <a:uLnTx/>
                <a:uFillTx/>
                <a:latin typeface="Segoe UI"/>
                <a:ea typeface="+mn-ea"/>
                <a:cs typeface="+mn-cs"/>
              </a:rPr>
              <a:t>SSD PERFORMANCE</a:t>
            </a:r>
          </a:p>
        </p:txBody>
      </p:sp>
      <p:sp>
        <p:nvSpPr>
          <p:cNvPr id="50" name="Right Arrow 49"/>
          <p:cNvSpPr/>
          <p:nvPr/>
        </p:nvSpPr>
        <p:spPr bwMode="auto">
          <a:xfrm>
            <a:off x="4059405" y="2493016"/>
            <a:ext cx="337322" cy="363474"/>
          </a:xfrm>
          <a:prstGeom prst="rightArrow">
            <a:avLst>
              <a:gd name="adj1" fmla="val 66771"/>
              <a:gd name="adj2" fmla="val 50000"/>
            </a:avLst>
          </a:prstGeom>
          <a:gradFill flip="none" rotWithShape="1">
            <a:gsLst>
              <a:gs pos="100000">
                <a:sysClr val="window" lastClr="FFFFFF"/>
              </a:gs>
              <a:gs pos="0">
                <a:sysClr val="window" lastClr="FFFFFF">
                  <a:alpha val="0"/>
                </a:sysClr>
              </a:gs>
            </a:gsLst>
            <a:lin ang="0" scaled="1"/>
            <a:tileRect/>
          </a:gradFill>
          <a:ln w="9525" cap="flat" cmpd="sng" algn="ctr">
            <a:noFill/>
            <a:prstDash val="solid"/>
            <a:round/>
            <a:headEnd type="none" w="med" len="med"/>
            <a:tailEnd type="none" w="med" len="med"/>
          </a:ln>
          <a:effectLst/>
        </p:spPr>
        <p:txBody>
          <a:bodyPr vert="horz" wrap="square" lIns="68529" tIns="34266" rIns="68529" bIns="34266" numCol="1" rtlCol="0" anchor="ctr" anchorCtr="0" compatLnSpc="1">
            <a:prstTxWarp prst="textNoShape">
              <a:avLst/>
            </a:prstTxWarp>
            <a:noAutofit/>
          </a:bodyPr>
          <a:lstStyle/>
          <a:p>
            <a:pPr marL="0" marR="0" lvl="0" indent="0" algn="ctr" defTabSz="685800" rtl="0" eaLnBrk="1" fontAlgn="base" latinLnBrk="0" hangingPunct="1">
              <a:lnSpc>
                <a:spcPct val="85000"/>
              </a:lnSpc>
              <a:spcBef>
                <a:spcPts val="0"/>
              </a:spcBef>
              <a:spcAft>
                <a:spcPct val="0"/>
              </a:spcAft>
              <a:buClr>
                <a:prstClr val="white"/>
              </a:buClr>
              <a:buSzTx/>
              <a:buFontTx/>
              <a:buNone/>
              <a:tabLst/>
              <a:defRPr/>
            </a:pPr>
            <a:endParaRPr kumimoji="0" lang="en-US" sz="1050" b="0" i="0" u="none" strike="noStrike" kern="0" cap="none" spc="0" normalizeH="0" baseline="0" noProof="0" dirty="0">
              <a:ln>
                <a:noFill/>
              </a:ln>
              <a:solidFill>
                <a:srgbClr val="FFFFFF"/>
              </a:solidFill>
              <a:effectLst/>
              <a:uLnTx/>
              <a:uFillTx/>
              <a:latin typeface="Segoe UI"/>
              <a:ea typeface="+mn-ea"/>
              <a:cs typeface="Arial" charset="0"/>
            </a:endParaRPr>
          </a:p>
        </p:txBody>
      </p:sp>
      <p:sp>
        <p:nvSpPr>
          <p:cNvPr id="51" name="Trapezoid 50"/>
          <p:cNvSpPr/>
          <p:nvPr/>
        </p:nvSpPr>
        <p:spPr>
          <a:xfrm>
            <a:off x="4393079" y="2485885"/>
            <a:ext cx="1724717" cy="412406"/>
          </a:xfrm>
          <a:prstGeom prst="trapezoid">
            <a:avLst>
              <a:gd name="adj" fmla="val 61585"/>
            </a:avLst>
          </a:prstGeom>
          <a:gradFill>
            <a:gsLst>
              <a:gs pos="28000">
                <a:srgbClr val="FFA300"/>
              </a:gs>
              <a:gs pos="100000">
                <a:srgbClr val="FC4C02"/>
              </a:gs>
            </a:gsLst>
            <a:lin ang="16200000" scaled="1"/>
          </a:gradFill>
          <a:ln w="19050" cap="flat" cmpd="sng" algn="ctr">
            <a:solidFill>
              <a:sysClr val="window" lastClr="FFFFFF"/>
            </a:solidFill>
            <a:prstDash val="sysDash"/>
          </a:ln>
          <a:effectLst>
            <a:outerShdw blurRad="57785" dist="33020" dir="3180000" algn="ctr">
              <a:srgbClr val="000000">
                <a:alpha val="30000"/>
              </a:srgb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Segoe UI"/>
              <a:ea typeface="+mn-ea"/>
              <a:cs typeface="+mn-cs"/>
            </a:endParaRPr>
          </a:p>
        </p:txBody>
      </p:sp>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104" y="2594633"/>
            <a:ext cx="1198780" cy="232368"/>
          </a:xfrm>
          <a:prstGeom prst="rect">
            <a:avLst/>
          </a:prstGeom>
        </p:spPr>
      </p:pic>
    </p:spTree>
    <p:custDataLst>
      <p:tags r:id="rId1"/>
    </p:custDataLst>
    <p:extLst>
      <p:ext uri="{BB962C8B-B14F-4D97-AF65-F5344CB8AC3E}">
        <p14:creationId xmlns:p14="http://schemas.microsoft.com/office/powerpoint/2010/main" val="2574120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1787535" y="2550908"/>
            <a:ext cx="2566218" cy="914400"/>
          </a:xfrm>
          <a:custGeom>
            <a:avLst/>
            <a:gdLst>
              <a:gd name="connsiteX0" fmla="*/ 0 w 2551471"/>
              <a:gd name="connsiteY0" fmla="*/ 0 h 914400"/>
              <a:gd name="connsiteX1" fmla="*/ 0 w 2551471"/>
              <a:gd name="connsiteY1" fmla="*/ 914400 h 914400"/>
              <a:gd name="connsiteX2" fmla="*/ 2551471 w 2551471"/>
              <a:gd name="connsiteY2" fmla="*/ 914400 h 914400"/>
              <a:gd name="connsiteX3" fmla="*/ 2544097 w 2551471"/>
              <a:gd name="connsiteY3" fmla="*/ 781664 h 914400"/>
              <a:gd name="connsiteX4" fmla="*/ 2418735 w 2551471"/>
              <a:gd name="connsiteY4" fmla="*/ 774290 h 914400"/>
              <a:gd name="connsiteX5" fmla="*/ 2197510 w 2551471"/>
              <a:gd name="connsiteY5" fmla="*/ 781664 h 914400"/>
              <a:gd name="connsiteX6" fmla="*/ 2057400 w 2551471"/>
              <a:gd name="connsiteY6" fmla="*/ 774290 h 914400"/>
              <a:gd name="connsiteX7" fmla="*/ 1924664 w 2551471"/>
              <a:gd name="connsiteY7" fmla="*/ 752167 h 914400"/>
              <a:gd name="connsiteX8" fmla="*/ 1762432 w 2551471"/>
              <a:gd name="connsiteY8" fmla="*/ 744793 h 914400"/>
              <a:gd name="connsiteX9" fmla="*/ 1585451 w 2551471"/>
              <a:gd name="connsiteY9" fmla="*/ 730045 h 914400"/>
              <a:gd name="connsiteX10" fmla="*/ 1364226 w 2551471"/>
              <a:gd name="connsiteY10" fmla="*/ 707922 h 914400"/>
              <a:gd name="connsiteX11" fmla="*/ 1157748 w 2551471"/>
              <a:gd name="connsiteY11" fmla="*/ 685800 h 914400"/>
              <a:gd name="connsiteX12" fmla="*/ 980768 w 2551471"/>
              <a:gd name="connsiteY12" fmla="*/ 663677 h 914400"/>
              <a:gd name="connsiteX13" fmla="*/ 789039 w 2551471"/>
              <a:gd name="connsiteY13" fmla="*/ 641554 h 914400"/>
              <a:gd name="connsiteX14" fmla="*/ 597310 w 2551471"/>
              <a:gd name="connsiteY14" fmla="*/ 589935 h 914400"/>
              <a:gd name="connsiteX15" fmla="*/ 486697 w 2551471"/>
              <a:gd name="connsiteY15" fmla="*/ 545690 h 914400"/>
              <a:gd name="connsiteX16" fmla="*/ 390832 w 2551471"/>
              <a:gd name="connsiteY16" fmla="*/ 501445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1471" h="914400">
                <a:moveTo>
                  <a:pt x="0" y="0"/>
                </a:moveTo>
                <a:lnTo>
                  <a:pt x="0" y="914400"/>
                </a:lnTo>
                <a:lnTo>
                  <a:pt x="2551471" y="914400"/>
                </a:lnTo>
                <a:lnTo>
                  <a:pt x="2544097" y="781664"/>
                </a:lnTo>
                <a:lnTo>
                  <a:pt x="2418735" y="774290"/>
                </a:lnTo>
                <a:lnTo>
                  <a:pt x="2197510" y="781664"/>
                </a:lnTo>
                <a:lnTo>
                  <a:pt x="2057400" y="774290"/>
                </a:lnTo>
                <a:lnTo>
                  <a:pt x="1924664" y="752167"/>
                </a:lnTo>
                <a:lnTo>
                  <a:pt x="1762432" y="744793"/>
                </a:lnTo>
                <a:lnTo>
                  <a:pt x="1585451" y="730045"/>
                </a:lnTo>
                <a:lnTo>
                  <a:pt x="1364226" y="707922"/>
                </a:lnTo>
                <a:lnTo>
                  <a:pt x="1157748" y="685800"/>
                </a:lnTo>
                <a:lnTo>
                  <a:pt x="980768" y="663677"/>
                </a:lnTo>
                <a:lnTo>
                  <a:pt x="789039" y="641554"/>
                </a:lnTo>
                <a:lnTo>
                  <a:pt x="597310" y="589935"/>
                </a:lnTo>
                <a:lnTo>
                  <a:pt x="486697" y="545690"/>
                </a:lnTo>
                <a:lnTo>
                  <a:pt x="390832" y="501445"/>
                </a:lnTo>
              </a:path>
            </a:pathLst>
          </a:custGeom>
          <a:pattFill prst="smConfetti">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26" name="Freeform 25"/>
          <p:cNvSpPr/>
          <p:nvPr/>
        </p:nvSpPr>
        <p:spPr>
          <a:xfrm>
            <a:off x="703530" y="1651257"/>
            <a:ext cx="1084006" cy="1871267"/>
          </a:xfrm>
          <a:custGeom>
            <a:avLst/>
            <a:gdLst>
              <a:gd name="connsiteX0" fmla="*/ 0 w 1084006"/>
              <a:gd name="connsiteY0" fmla="*/ 0 h 1871267"/>
              <a:gd name="connsiteX1" fmla="*/ 0 w 1084006"/>
              <a:gd name="connsiteY1" fmla="*/ 0 h 1871267"/>
              <a:gd name="connsiteX2" fmla="*/ 14748 w 1084006"/>
              <a:gd name="connsiteY2" fmla="*/ 228600 h 1871267"/>
              <a:gd name="connsiteX3" fmla="*/ 22122 w 1084006"/>
              <a:gd name="connsiteY3" fmla="*/ 309716 h 1871267"/>
              <a:gd name="connsiteX4" fmla="*/ 29496 w 1084006"/>
              <a:gd name="connsiteY4" fmla="*/ 435077 h 1871267"/>
              <a:gd name="connsiteX5" fmla="*/ 22122 w 1084006"/>
              <a:gd name="connsiteY5" fmla="*/ 626806 h 1871267"/>
              <a:gd name="connsiteX6" fmla="*/ 14748 w 1084006"/>
              <a:gd name="connsiteY6" fmla="*/ 715297 h 1871267"/>
              <a:gd name="connsiteX7" fmla="*/ 0 w 1084006"/>
              <a:gd name="connsiteY7" fmla="*/ 1216742 h 1871267"/>
              <a:gd name="connsiteX8" fmla="*/ 7374 w 1084006"/>
              <a:gd name="connsiteY8" fmla="*/ 1703439 h 1871267"/>
              <a:gd name="connsiteX9" fmla="*/ 14748 w 1084006"/>
              <a:gd name="connsiteY9" fmla="*/ 1791929 h 1871267"/>
              <a:gd name="connsiteX10" fmla="*/ 1061883 w 1084006"/>
              <a:gd name="connsiteY10" fmla="*/ 1791929 h 1871267"/>
              <a:gd name="connsiteX11" fmla="*/ 1084006 w 1084006"/>
              <a:gd name="connsiteY11" fmla="*/ 899651 h 1871267"/>
              <a:gd name="connsiteX12" fmla="*/ 921774 w 1084006"/>
              <a:gd name="connsiteY12" fmla="*/ 619432 h 1871267"/>
              <a:gd name="connsiteX13" fmla="*/ 774290 w 1084006"/>
              <a:gd name="connsiteY13" fmla="*/ 427703 h 1871267"/>
              <a:gd name="connsiteX14" fmla="*/ 693174 w 1084006"/>
              <a:gd name="connsiteY14" fmla="*/ 331839 h 1871267"/>
              <a:gd name="connsiteX15" fmla="*/ 612058 w 1084006"/>
              <a:gd name="connsiteY15" fmla="*/ 265471 h 1871267"/>
              <a:gd name="connsiteX16" fmla="*/ 494071 w 1084006"/>
              <a:gd name="connsiteY16" fmla="*/ 176980 h 1871267"/>
              <a:gd name="connsiteX17" fmla="*/ 390832 w 1084006"/>
              <a:gd name="connsiteY17" fmla="*/ 103239 h 1871267"/>
              <a:gd name="connsiteX18" fmla="*/ 272845 w 1084006"/>
              <a:gd name="connsiteY18" fmla="*/ 44245 h 1871267"/>
              <a:gd name="connsiteX19" fmla="*/ 154858 w 1084006"/>
              <a:gd name="connsiteY19" fmla="*/ 14748 h 1871267"/>
              <a:gd name="connsiteX20" fmla="*/ 0 w 1084006"/>
              <a:gd name="connsiteY20" fmla="*/ 0 h 187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4006" h="1871267">
                <a:moveTo>
                  <a:pt x="0" y="0"/>
                </a:moveTo>
                <a:lnTo>
                  <a:pt x="0" y="0"/>
                </a:lnTo>
                <a:cubicBezTo>
                  <a:pt x="18793" y="225521"/>
                  <a:pt x="-6088" y="-83944"/>
                  <a:pt x="14748" y="228600"/>
                </a:cubicBezTo>
                <a:cubicBezTo>
                  <a:pt x="16554" y="255690"/>
                  <a:pt x="20188" y="282635"/>
                  <a:pt x="22122" y="309716"/>
                </a:cubicBezTo>
                <a:cubicBezTo>
                  <a:pt x="25104" y="351469"/>
                  <a:pt x="27038" y="393290"/>
                  <a:pt x="29496" y="435077"/>
                </a:cubicBezTo>
                <a:cubicBezTo>
                  <a:pt x="27038" y="498987"/>
                  <a:pt x="25483" y="562937"/>
                  <a:pt x="22122" y="626806"/>
                </a:cubicBezTo>
                <a:cubicBezTo>
                  <a:pt x="20566" y="656364"/>
                  <a:pt x="15618" y="685711"/>
                  <a:pt x="14748" y="715297"/>
                </a:cubicBezTo>
                <a:cubicBezTo>
                  <a:pt x="-1057" y="1252678"/>
                  <a:pt x="20506" y="970665"/>
                  <a:pt x="0" y="1216742"/>
                </a:cubicBezTo>
                <a:cubicBezTo>
                  <a:pt x="2458" y="1378974"/>
                  <a:pt x="3268" y="1541240"/>
                  <a:pt x="7374" y="1703439"/>
                </a:cubicBezTo>
                <a:cubicBezTo>
                  <a:pt x="14937" y="2002166"/>
                  <a:pt x="14748" y="1815981"/>
                  <a:pt x="14748" y="1791929"/>
                </a:cubicBezTo>
                <a:lnTo>
                  <a:pt x="1061883" y="1791929"/>
                </a:lnTo>
                <a:lnTo>
                  <a:pt x="1084006" y="899651"/>
                </a:lnTo>
                <a:lnTo>
                  <a:pt x="921774" y="619432"/>
                </a:lnTo>
                <a:lnTo>
                  <a:pt x="774290" y="427703"/>
                </a:lnTo>
                <a:lnTo>
                  <a:pt x="693174" y="331839"/>
                </a:lnTo>
                <a:lnTo>
                  <a:pt x="612058" y="265471"/>
                </a:lnTo>
                <a:lnTo>
                  <a:pt x="494071" y="176980"/>
                </a:lnTo>
                <a:lnTo>
                  <a:pt x="390832" y="103239"/>
                </a:lnTo>
                <a:lnTo>
                  <a:pt x="272845" y="44245"/>
                </a:lnTo>
                <a:lnTo>
                  <a:pt x="154858" y="14748"/>
                </a:lnTo>
                <a:lnTo>
                  <a:pt x="0" y="0"/>
                </a:lnTo>
                <a:close/>
              </a:path>
            </a:pathLst>
          </a:custGeom>
          <a:pattFill prst="ltUpDiag">
            <a:fgClr>
              <a:srgbClr val="FF33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sp>
        <p:nvSpPr>
          <p:cNvPr id="3" name="Title 2"/>
          <p:cNvSpPr>
            <a:spLocks noGrp="1"/>
          </p:cNvSpPr>
          <p:nvPr>
            <p:ph type="title"/>
          </p:nvPr>
        </p:nvSpPr>
        <p:spPr/>
        <p:txBody>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US" sz="2800" dirty="0">
                <a:latin typeface="Segoe UI Semibold" panose="020B0702040204020203" pitchFamily="34" charset="0"/>
                <a:cs typeface="Segoe UI Semibold" panose="020B0702040204020203" pitchFamily="34" charset="0"/>
              </a:rPr>
              <a:t>Goal: Efficient Data Centric Architecture</a:t>
            </a:r>
          </a:p>
        </p:txBody>
      </p:sp>
      <p:cxnSp>
        <p:nvCxnSpPr>
          <p:cNvPr id="66" name="Straight Connector 65"/>
          <p:cNvCxnSpPr/>
          <p:nvPr/>
        </p:nvCxnSpPr>
        <p:spPr bwMode="auto">
          <a:xfrm flipV="1">
            <a:off x="2598876" y="-97170"/>
            <a:ext cx="1948463" cy="1040765"/>
          </a:xfrm>
          <a:prstGeom prst="line">
            <a:avLst/>
          </a:prstGeom>
          <a:noFill/>
          <a:ln w="9525" cap="flat" cmpd="sng" algn="ctr">
            <a:noFill/>
            <a:prstDash val="solid"/>
            <a:round/>
            <a:headEnd type="none" w="med" len="med"/>
            <a:tailEnd type="none" w="med" len="med"/>
          </a:ln>
          <a:effectLst/>
        </p:spPr>
      </p:cxnSp>
      <p:sp>
        <p:nvSpPr>
          <p:cNvPr id="59" name="Rectangle 58"/>
          <p:cNvSpPr/>
          <p:nvPr/>
        </p:nvSpPr>
        <p:spPr>
          <a:xfrm>
            <a:off x="2964429" y="3344705"/>
            <a:ext cx="1389324"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endParaRPr>
          </a:p>
          <a:p>
            <a:pPr algn="ctr" defTabSz="457189"/>
            <a:r>
              <a:rPr lang="en-US" sz="900" dirty="0">
                <a:solidFill>
                  <a:prstClr val="white">
                    <a:lumMod val="50000"/>
                  </a:prstClr>
                </a:solidFill>
              </a:rPr>
              <a:t>less often </a:t>
            </a:r>
            <a:r>
              <a:rPr lang="en-US" sz="900" dirty="0">
                <a:solidFill>
                  <a:prstClr val="white">
                    <a:lumMod val="50000"/>
                  </a:prstClr>
                </a:solidFill>
                <a:sym typeface="Wingdings" panose="05000000000000000000" pitchFamily="2" charset="2"/>
              </a:rPr>
              <a:t></a:t>
            </a:r>
            <a:endParaRPr lang="en-US" sz="900" dirty="0">
              <a:solidFill>
                <a:prstClr val="white">
                  <a:lumMod val="50000"/>
                </a:prstClr>
              </a:solidFill>
            </a:endParaRPr>
          </a:p>
        </p:txBody>
      </p:sp>
      <p:cxnSp>
        <p:nvCxnSpPr>
          <p:cNvPr id="60" name="Straight Connector 59"/>
          <p:cNvCxnSpPr>
            <a:stCxn id="58" idx="1"/>
          </p:cNvCxnSpPr>
          <p:nvPr/>
        </p:nvCxnSpPr>
        <p:spPr>
          <a:xfrm flipV="1">
            <a:off x="702077" y="1480208"/>
            <a:ext cx="2379" cy="198162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Freeform 60"/>
          <p:cNvSpPr/>
          <p:nvPr/>
        </p:nvSpPr>
        <p:spPr>
          <a:xfrm>
            <a:off x="704457" y="1653266"/>
            <a:ext cx="3649297" cy="1668738"/>
          </a:xfrm>
          <a:custGeom>
            <a:avLst/>
            <a:gdLst>
              <a:gd name="connsiteX0" fmla="*/ 0 w 3318485"/>
              <a:gd name="connsiteY0" fmla="*/ 43166 h 1935632"/>
              <a:gd name="connsiteX1" fmla="*/ 575285 w 3318485"/>
              <a:gd name="connsiteY1" fmla="*/ 79500 h 1935632"/>
              <a:gd name="connsiteX2" fmla="*/ 1023401 w 3318485"/>
              <a:gd name="connsiteY2" fmla="*/ 769841 h 1935632"/>
              <a:gd name="connsiteX3" fmla="*/ 1483629 w 3318485"/>
              <a:gd name="connsiteY3" fmla="*/ 1599463 h 1935632"/>
              <a:gd name="connsiteX4" fmla="*/ 2125526 w 3318485"/>
              <a:gd name="connsiteY4" fmla="*/ 1902244 h 1935632"/>
              <a:gd name="connsiteX5" fmla="*/ 3318485 w 3318485"/>
              <a:gd name="connsiteY5" fmla="*/ 1914355 h 1935632"/>
              <a:gd name="connsiteX0" fmla="*/ 0 w 3318485"/>
              <a:gd name="connsiteY0" fmla="*/ 15076 h 1907542"/>
              <a:gd name="connsiteX1" fmla="*/ 635841 w 3318485"/>
              <a:gd name="connsiteY1" fmla="*/ 142245 h 1907542"/>
              <a:gd name="connsiteX2" fmla="*/ 1023401 w 3318485"/>
              <a:gd name="connsiteY2" fmla="*/ 741751 h 1907542"/>
              <a:gd name="connsiteX3" fmla="*/ 1483629 w 3318485"/>
              <a:gd name="connsiteY3" fmla="*/ 1571373 h 1907542"/>
              <a:gd name="connsiteX4" fmla="*/ 2125526 w 3318485"/>
              <a:gd name="connsiteY4" fmla="*/ 1874154 h 1907542"/>
              <a:gd name="connsiteX5" fmla="*/ 3318485 w 3318485"/>
              <a:gd name="connsiteY5" fmla="*/ 1886265 h 1907542"/>
              <a:gd name="connsiteX0" fmla="*/ 0 w 3318485"/>
              <a:gd name="connsiteY0" fmla="*/ 15076 h 1893646"/>
              <a:gd name="connsiteX1" fmla="*/ 635841 w 3318485"/>
              <a:gd name="connsiteY1" fmla="*/ 142245 h 1893646"/>
              <a:gd name="connsiteX2" fmla="*/ 1023401 w 3318485"/>
              <a:gd name="connsiteY2" fmla="*/ 741751 h 1893646"/>
              <a:gd name="connsiteX3" fmla="*/ 1483629 w 3318485"/>
              <a:gd name="connsiteY3" fmla="*/ 1571373 h 1893646"/>
              <a:gd name="connsiteX4" fmla="*/ 2131582 w 3318485"/>
              <a:gd name="connsiteY4" fmla="*/ 1831765 h 1893646"/>
              <a:gd name="connsiteX5" fmla="*/ 3318485 w 3318485"/>
              <a:gd name="connsiteY5" fmla="*/ 1886265 h 1893646"/>
              <a:gd name="connsiteX0" fmla="*/ 0 w 3457764"/>
              <a:gd name="connsiteY0" fmla="*/ 15076 h 1869872"/>
              <a:gd name="connsiteX1" fmla="*/ 635841 w 3457764"/>
              <a:gd name="connsiteY1" fmla="*/ 142245 h 1869872"/>
              <a:gd name="connsiteX2" fmla="*/ 1023401 w 3457764"/>
              <a:gd name="connsiteY2" fmla="*/ 741751 h 1869872"/>
              <a:gd name="connsiteX3" fmla="*/ 1483629 w 3457764"/>
              <a:gd name="connsiteY3" fmla="*/ 1571373 h 1869872"/>
              <a:gd name="connsiteX4" fmla="*/ 2131582 w 3457764"/>
              <a:gd name="connsiteY4" fmla="*/ 1831765 h 1869872"/>
              <a:gd name="connsiteX5" fmla="*/ 3457764 w 3457764"/>
              <a:gd name="connsiteY5" fmla="*/ 1855986 h 1869872"/>
              <a:gd name="connsiteX0" fmla="*/ 0 w 3457764"/>
              <a:gd name="connsiteY0" fmla="*/ 15076 h 1860168"/>
              <a:gd name="connsiteX1" fmla="*/ 635841 w 3457764"/>
              <a:gd name="connsiteY1" fmla="*/ 142245 h 1860168"/>
              <a:gd name="connsiteX2" fmla="*/ 1023401 w 3457764"/>
              <a:gd name="connsiteY2" fmla="*/ 741751 h 1860168"/>
              <a:gd name="connsiteX3" fmla="*/ 1483629 w 3457764"/>
              <a:gd name="connsiteY3" fmla="*/ 1571373 h 1860168"/>
              <a:gd name="connsiteX4" fmla="*/ 2131582 w 3457764"/>
              <a:gd name="connsiteY4" fmla="*/ 1831765 h 1860168"/>
              <a:gd name="connsiteX5" fmla="*/ 3457764 w 3457764"/>
              <a:gd name="connsiteY5" fmla="*/ 1855986 h 1860168"/>
              <a:gd name="connsiteX0" fmla="*/ 0 w 3457764"/>
              <a:gd name="connsiteY0" fmla="*/ 1242 h 1846334"/>
              <a:gd name="connsiteX1" fmla="*/ 635841 w 3457764"/>
              <a:gd name="connsiteY1" fmla="*/ 128411 h 1846334"/>
              <a:gd name="connsiteX2" fmla="*/ 1023401 w 3457764"/>
              <a:gd name="connsiteY2" fmla="*/ 727917 h 1846334"/>
              <a:gd name="connsiteX3" fmla="*/ 1483629 w 3457764"/>
              <a:gd name="connsiteY3" fmla="*/ 1557539 h 1846334"/>
              <a:gd name="connsiteX4" fmla="*/ 2131582 w 3457764"/>
              <a:gd name="connsiteY4" fmla="*/ 1817931 h 1846334"/>
              <a:gd name="connsiteX5" fmla="*/ 3457764 w 3457764"/>
              <a:gd name="connsiteY5" fmla="*/ 1842152 h 1846334"/>
              <a:gd name="connsiteX0" fmla="*/ 0 w 3457764"/>
              <a:gd name="connsiteY0" fmla="*/ 1331 h 1846423"/>
              <a:gd name="connsiteX1" fmla="*/ 635841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331 h 1846423"/>
              <a:gd name="connsiteX1" fmla="*/ 357282 w 3457764"/>
              <a:gd name="connsiteY1" fmla="*/ 128500 h 1846423"/>
              <a:gd name="connsiteX2" fmla="*/ 999179 w 3457764"/>
              <a:gd name="connsiteY2" fmla="*/ 740117 h 1846423"/>
              <a:gd name="connsiteX3" fmla="*/ 1483629 w 3457764"/>
              <a:gd name="connsiteY3" fmla="*/ 1557628 h 1846423"/>
              <a:gd name="connsiteX4" fmla="*/ 2131582 w 3457764"/>
              <a:gd name="connsiteY4" fmla="*/ 1818020 h 1846423"/>
              <a:gd name="connsiteX5" fmla="*/ 3457764 w 3457764"/>
              <a:gd name="connsiteY5" fmla="*/ 1842241 h 1846423"/>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6331"/>
              <a:gd name="connsiteX1" fmla="*/ 357282 w 3457764"/>
              <a:gd name="connsiteY1" fmla="*/ 128408 h 1846331"/>
              <a:gd name="connsiteX2" fmla="*/ 654008 w 3457764"/>
              <a:gd name="connsiteY2" fmla="*/ 727478 h 1846331"/>
              <a:gd name="connsiteX3" fmla="*/ 1483629 w 3457764"/>
              <a:gd name="connsiteY3" fmla="*/ 1557536 h 1846331"/>
              <a:gd name="connsiteX4" fmla="*/ 2131582 w 3457764"/>
              <a:gd name="connsiteY4" fmla="*/ 1817928 h 1846331"/>
              <a:gd name="connsiteX5" fmla="*/ 3457764 w 3457764"/>
              <a:gd name="connsiteY5" fmla="*/ 1842149 h 1846331"/>
              <a:gd name="connsiteX0" fmla="*/ 0 w 3457764"/>
              <a:gd name="connsiteY0" fmla="*/ 1239 h 1844747"/>
              <a:gd name="connsiteX1" fmla="*/ 357282 w 3457764"/>
              <a:gd name="connsiteY1" fmla="*/ 128408 h 1844747"/>
              <a:gd name="connsiteX2" fmla="*/ 654008 w 3457764"/>
              <a:gd name="connsiteY2" fmla="*/ 727478 h 1844747"/>
              <a:gd name="connsiteX3" fmla="*/ 1029456 w 3457764"/>
              <a:gd name="connsiteY3" fmla="*/ 1582630 h 1844747"/>
              <a:gd name="connsiteX4" fmla="*/ 2131582 w 3457764"/>
              <a:gd name="connsiteY4" fmla="*/ 1817928 h 1844747"/>
              <a:gd name="connsiteX5" fmla="*/ 3457764 w 3457764"/>
              <a:gd name="connsiteY5" fmla="*/ 1842149 h 1844747"/>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417019 w 3457764"/>
              <a:gd name="connsiteY4" fmla="*/ 1799108 h 1842149"/>
              <a:gd name="connsiteX5" fmla="*/ 3457764 w 3457764"/>
              <a:gd name="connsiteY5" fmla="*/ 1842149 h 1842149"/>
              <a:gd name="connsiteX0" fmla="*/ 0 w 3457764"/>
              <a:gd name="connsiteY0" fmla="*/ 1239 h 1842149"/>
              <a:gd name="connsiteX1" fmla="*/ 357282 w 3457764"/>
              <a:gd name="connsiteY1" fmla="*/ 128408 h 1842149"/>
              <a:gd name="connsiteX2" fmla="*/ 654008 w 3457764"/>
              <a:gd name="connsiteY2" fmla="*/ 727478 h 1842149"/>
              <a:gd name="connsiteX3" fmla="*/ 1029456 w 3457764"/>
              <a:gd name="connsiteY3" fmla="*/ 1582630 h 1842149"/>
              <a:gd name="connsiteX4" fmla="*/ 1090015 w 3457764"/>
              <a:gd name="connsiteY4" fmla="*/ 1786560 h 1842149"/>
              <a:gd name="connsiteX5" fmla="*/ 3457764 w 3457764"/>
              <a:gd name="connsiteY5" fmla="*/ 1842149 h 1842149"/>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239 h 1845692"/>
              <a:gd name="connsiteX1" fmla="*/ 357282 w 3457764"/>
              <a:gd name="connsiteY1" fmla="*/ 128408 h 1845692"/>
              <a:gd name="connsiteX2" fmla="*/ 654008 w 3457764"/>
              <a:gd name="connsiteY2" fmla="*/ 727478 h 1845692"/>
              <a:gd name="connsiteX3" fmla="*/ 720619 w 3457764"/>
              <a:gd name="connsiteY3" fmla="*/ 1325415 h 1845692"/>
              <a:gd name="connsiteX4" fmla="*/ 1090015 w 3457764"/>
              <a:gd name="connsiteY4" fmla="*/ 1786560 h 1845692"/>
              <a:gd name="connsiteX5" fmla="*/ 3457764 w 3457764"/>
              <a:gd name="connsiteY5" fmla="*/ 1842149 h 1845692"/>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5535"/>
              <a:gd name="connsiteX1" fmla="*/ 357282 w 3457764"/>
              <a:gd name="connsiteY1" fmla="*/ 128251 h 1845535"/>
              <a:gd name="connsiteX2" fmla="*/ 563174 w 3457764"/>
              <a:gd name="connsiteY2" fmla="*/ 702227 h 1845535"/>
              <a:gd name="connsiteX3" fmla="*/ 720619 w 3457764"/>
              <a:gd name="connsiteY3" fmla="*/ 1325258 h 1845535"/>
              <a:gd name="connsiteX4" fmla="*/ 1090015 w 3457764"/>
              <a:gd name="connsiteY4" fmla="*/ 1786403 h 1845535"/>
              <a:gd name="connsiteX5" fmla="*/ 3457764 w 3457764"/>
              <a:gd name="connsiteY5" fmla="*/ 1841992 h 1845535"/>
              <a:gd name="connsiteX0" fmla="*/ 0 w 3457764"/>
              <a:gd name="connsiteY0" fmla="*/ 1082 h 1841992"/>
              <a:gd name="connsiteX1" fmla="*/ 357282 w 3457764"/>
              <a:gd name="connsiteY1" fmla="*/ 128251 h 1841992"/>
              <a:gd name="connsiteX2" fmla="*/ 563174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720619 w 3457764"/>
              <a:gd name="connsiteY3" fmla="*/ 1325258 h 1841992"/>
              <a:gd name="connsiteX4" fmla="*/ 1090015 w 3457764"/>
              <a:gd name="connsiteY4" fmla="*/ 1786403 h 1841992"/>
              <a:gd name="connsiteX5" fmla="*/ 3457764 w 3457764"/>
              <a:gd name="connsiteY5" fmla="*/ 1841992 h 1841992"/>
              <a:gd name="connsiteX0" fmla="*/ 0 w 3457764"/>
              <a:gd name="connsiteY0" fmla="*/ 1082 h 1843407"/>
              <a:gd name="connsiteX1" fmla="*/ 357282 w 3457764"/>
              <a:gd name="connsiteY1" fmla="*/ 128251 h 1843407"/>
              <a:gd name="connsiteX2" fmla="*/ 835677 w 3457764"/>
              <a:gd name="connsiteY2" fmla="*/ 702227 h 1843407"/>
              <a:gd name="connsiteX3" fmla="*/ 1065789 w 3457764"/>
              <a:gd name="connsiteY3" fmla="*/ 1369173 h 1843407"/>
              <a:gd name="connsiteX4" fmla="*/ 1090015 w 3457764"/>
              <a:gd name="connsiteY4" fmla="*/ 1786403 h 1843407"/>
              <a:gd name="connsiteX5" fmla="*/ 3457764 w 3457764"/>
              <a:gd name="connsiteY5" fmla="*/ 1841992 h 1843407"/>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082 h 1841992"/>
              <a:gd name="connsiteX1" fmla="*/ 357282 w 3457764"/>
              <a:gd name="connsiteY1" fmla="*/ 128251 h 1841992"/>
              <a:gd name="connsiteX2" fmla="*/ 835677 w 3457764"/>
              <a:gd name="connsiteY2" fmla="*/ 702227 h 1841992"/>
              <a:gd name="connsiteX3" fmla="*/ 1065789 w 3457764"/>
              <a:gd name="connsiteY3" fmla="*/ 1369173 h 1841992"/>
              <a:gd name="connsiteX4" fmla="*/ 1725856 w 3457764"/>
              <a:gd name="connsiteY4" fmla="*/ 1773856 h 1841992"/>
              <a:gd name="connsiteX5" fmla="*/ 3457764 w 3457764"/>
              <a:gd name="connsiteY5" fmla="*/ 1841992 h 1841992"/>
              <a:gd name="connsiteX0" fmla="*/ 0 w 3457764"/>
              <a:gd name="connsiteY0" fmla="*/ 13190 h 1854100"/>
              <a:gd name="connsiteX1" fmla="*/ 357282 w 3457764"/>
              <a:gd name="connsiteY1" fmla="*/ 140359 h 1854100"/>
              <a:gd name="connsiteX2" fmla="*/ 835677 w 3457764"/>
              <a:gd name="connsiteY2" fmla="*/ 714335 h 1854100"/>
              <a:gd name="connsiteX3" fmla="*/ 1065789 w 3457764"/>
              <a:gd name="connsiteY3" fmla="*/ 1381281 h 1854100"/>
              <a:gd name="connsiteX4" fmla="*/ 1725856 w 3457764"/>
              <a:gd name="connsiteY4" fmla="*/ 1785964 h 1854100"/>
              <a:gd name="connsiteX5" fmla="*/ 3457764 w 3457764"/>
              <a:gd name="connsiteY5" fmla="*/ 1854100 h 1854100"/>
              <a:gd name="connsiteX0" fmla="*/ 0 w 3457764"/>
              <a:gd name="connsiteY0" fmla="*/ 627 h 1841537"/>
              <a:gd name="connsiteX1" fmla="*/ 526839 w 3457764"/>
              <a:gd name="connsiteY1" fmla="*/ 221898 h 1841537"/>
              <a:gd name="connsiteX2" fmla="*/ 835677 w 3457764"/>
              <a:gd name="connsiteY2" fmla="*/ 701772 h 1841537"/>
              <a:gd name="connsiteX3" fmla="*/ 1065789 w 3457764"/>
              <a:gd name="connsiteY3" fmla="*/ 1368718 h 1841537"/>
              <a:gd name="connsiteX4" fmla="*/ 1725856 w 3457764"/>
              <a:gd name="connsiteY4" fmla="*/ 1773401 h 1841537"/>
              <a:gd name="connsiteX5" fmla="*/ 3457764 w 3457764"/>
              <a:gd name="connsiteY5" fmla="*/ 1841537 h 1841537"/>
              <a:gd name="connsiteX0" fmla="*/ 0 w 3457764"/>
              <a:gd name="connsiteY0" fmla="*/ 299 h 1841209"/>
              <a:gd name="connsiteX1" fmla="*/ 526839 w 3457764"/>
              <a:gd name="connsiteY1" fmla="*/ 221570 h 1841209"/>
              <a:gd name="connsiteX2" fmla="*/ 968901 w 3457764"/>
              <a:gd name="connsiteY2" fmla="*/ 845734 h 1841209"/>
              <a:gd name="connsiteX3" fmla="*/ 1065789 w 3457764"/>
              <a:gd name="connsiteY3" fmla="*/ 136839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725856 w 3457764"/>
              <a:gd name="connsiteY4" fmla="*/ 1773073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1962025 w 3457764"/>
              <a:gd name="connsiteY4" fmla="*/ 1766801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68570 w 3457764"/>
              <a:gd name="connsiteY3" fmla="*/ 1406030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74626 w 3457764"/>
              <a:gd name="connsiteY3" fmla="*/ 1475039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 name="connsiteX0" fmla="*/ 0 w 3457764"/>
              <a:gd name="connsiteY0" fmla="*/ 299 h 1841209"/>
              <a:gd name="connsiteX1" fmla="*/ 526839 w 3457764"/>
              <a:gd name="connsiteY1" fmla="*/ 221570 h 1841209"/>
              <a:gd name="connsiteX2" fmla="*/ 968901 w 3457764"/>
              <a:gd name="connsiteY2" fmla="*/ 845734 h 1841209"/>
              <a:gd name="connsiteX3" fmla="*/ 1398849 w 3457764"/>
              <a:gd name="connsiteY3" fmla="*/ 1544048 h 1841209"/>
              <a:gd name="connsiteX4" fmla="*/ 2246639 w 3457764"/>
              <a:gd name="connsiteY4" fmla="*/ 1754254 h 1841209"/>
              <a:gd name="connsiteX5" fmla="*/ 3457764 w 3457764"/>
              <a:gd name="connsiteY5" fmla="*/ 1841209 h 184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7764" h="1841209">
                <a:moveTo>
                  <a:pt x="0" y="299"/>
                </a:moveTo>
                <a:cubicBezTo>
                  <a:pt x="244749" y="-5756"/>
                  <a:pt x="365356" y="80664"/>
                  <a:pt x="526839" y="221570"/>
                </a:cubicBezTo>
                <a:cubicBezTo>
                  <a:pt x="688323" y="362476"/>
                  <a:pt x="853845" y="606500"/>
                  <a:pt x="968901" y="845734"/>
                </a:cubicBezTo>
                <a:cubicBezTo>
                  <a:pt x="1083957" y="1084968"/>
                  <a:pt x="1185893" y="1392628"/>
                  <a:pt x="1398849" y="1544048"/>
                </a:cubicBezTo>
                <a:cubicBezTo>
                  <a:pt x="1611805" y="1695468"/>
                  <a:pt x="1903487" y="1704727"/>
                  <a:pt x="2246639" y="1754254"/>
                </a:cubicBezTo>
                <a:cubicBezTo>
                  <a:pt x="2589791" y="1803781"/>
                  <a:pt x="3032356" y="1837171"/>
                  <a:pt x="3457764" y="1841209"/>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2100">
              <a:solidFill>
                <a:prstClr val="white"/>
              </a:solidFill>
            </a:endParaRPr>
          </a:p>
        </p:txBody>
      </p:sp>
      <p:sp>
        <p:nvSpPr>
          <p:cNvPr id="62" name="TextBox 61"/>
          <p:cNvSpPr txBox="1"/>
          <p:nvPr/>
        </p:nvSpPr>
        <p:spPr>
          <a:xfrm rot="16200000">
            <a:off x="-283546" y="2320704"/>
            <a:ext cx="1629942" cy="246221"/>
          </a:xfrm>
          <a:prstGeom prst="rect">
            <a:avLst/>
          </a:prstGeom>
          <a:noFill/>
        </p:spPr>
        <p:txBody>
          <a:bodyPr wrap="square" rtlCol="0">
            <a:spAutoFit/>
          </a:bodyPr>
          <a:lstStyle/>
          <a:p>
            <a:pPr algn="ctr" defTabSz="457189"/>
            <a:r>
              <a:rPr lang="en-US" sz="1000" b="1" dirty="0">
                <a:solidFill>
                  <a:prstClr val="black"/>
                </a:solidFill>
                <a:cs typeface="Arial Unicode MS" panose="020B0604020202020204" pitchFamily="34" charset="-128"/>
              </a:rPr>
              <a:t>Access Distribution</a:t>
            </a:r>
          </a:p>
        </p:txBody>
      </p:sp>
      <p:sp>
        <p:nvSpPr>
          <p:cNvPr id="63" name="TextBox 62"/>
          <p:cNvSpPr txBox="1"/>
          <p:nvPr/>
        </p:nvSpPr>
        <p:spPr>
          <a:xfrm>
            <a:off x="1354891" y="3621497"/>
            <a:ext cx="1646930" cy="230832"/>
          </a:xfrm>
          <a:prstGeom prst="rect">
            <a:avLst/>
          </a:prstGeom>
          <a:noFill/>
        </p:spPr>
        <p:txBody>
          <a:bodyPr wrap="square" rtlCol="0">
            <a:spAutoFit/>
          </a:bodyPr>
          <a:lstStyle/>
          <a:p>
            <a:pPr algn="ctr" defTabSz="457189"/>
            <a:r>
              <a:rPr lang="en-US" sz="900" b="1" dirty="0">
                <a:solidFill>
                  <a:prstClr val="black"/>
                </a:solidFill>
                <a:cs typeface="Arial Unicode MS" panose="020B0604020202020204" pitchFamily="34" charset="-128"/>
              </a:rPr>
              <a:t>Data Access Frequency</a:t>
            </a:r>
          </a:p>
        </p:txBody>
      </p:sp>
      <p:cxnSp>
        <p:nvCxnSpPr>
          <p:cNvPr id="64" name="Straight Connector 63"/>
          <p:cNvCxnSpPr>
            <a:endCxn id="26" idx="10"/>
          </p:cNvCxnSpPr>
          <p:nvPr/>
        </p:nvCxnSpPr>
        <p:spPr>
          <a:xfrm flipH="1">
            <a:off x="1765412" y="1480207"/>
            <a:ext cx="0" cy="1962978"/>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778153" y="3181087"/>
            <a:ext cx="1059417" cy="276999"/>
          </a:xfrm>
          <a:prstGeom prst="rect">
            <a:avLst/>
          </a:prstGeom>
          <a:noFill/>
        </p:spPr>
        <p:txBody>
          <a:bodyPr wrap="square" rtlCol="0">
            <a:spAutoFit/>
          </a:bodyPr>
          <a:lstStyle/>
          <a:p>
            <a:pPr algn="ctr" defTabSz="457189"/>
            <a:r>
              <a:rPr lang="en-US" sz="1200" b="1" dirty="0">
                <a:solidFill>
                  <a:srgbClr val="0071C5"/>
                </a:solidFill>
              </a:rPr>
              <a:t>Cooler data</a:t>
            </a:r>
          </a:p>
        </p:txBody>
      </p:sp>
      <p:cxnSp>
        <p:nvCxnSpPr>
          <p:cNvPr id="68" name="Straight Connector 67"/>
          <p:cNvCxnSpPr>
            <a:stCxn id="58" idx="1"/>
            <a:endCxn id="59" idx="3"/>
          </p:cNvCxnSpPr>
          <p:nvPr/>
        </p:nvCxnSpPr>
        <p:spPr>
          <a:xfrm>
            <a:off x="702078" y="3461832"/>
            <a:ext cx="3651676"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02078" y="3344705"/>
            <a:ext cx="1080085" cy="2342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900" dirty="0">
              <a:solidFill>
                <a:prstClr val="white">
                  <a:lumMod val="50000"/>
                </a:prstClr>
              </a:solidFill>
              <a:sym typeface="Wingdings" panose="05000000000000000000" pitchFamily="2" charset="2"/>
            </a:endParaRPr>
          </a:p>
          <a:p>
            <a:pPr algn="ctr" defTabSz="457189"/>
            <a:r>
              <a:rPr lang="en-US" sz="900" dirty="0">
                <a:solidFill>
                  <a:prstClr val="white">
                    <a:lumMod val="50000"/>
                  </a:prstClr>
                </a:solidFill>
                <a:sym typeface="Wingdings" panose="05000000000000000000" pitchFamily="2" charset="2"/>
              </a:rPr>
              <a:t> m</a:t>
            </a:r>
            <a:r>
              <a:rPr lang="en-US" sz="900" dirty="0">
                <a:solidFill>
                  <a:prstClr val="white">
                    <a:lumMod val="50000"/>
                  </a:prstClr>
                </a:solidFill>
              </a:rPr>
              <a:t>ore often</a:t>
            </a:r>
          </a:p>
        </p:txBody>
      </p:sp>
      <p:sp>
        <p:nvSpPr>
          <p:cNvPr id="14" name="TextBox 13"/>
          <p:cNvSpPr txBox="1"/>
          <p:nvPr/>
        </p:nvSpPr>
        <p:spPr>
          <a:xfrm>
            <a:off x="730256" y="2550909"/>
            <a:ext cx="1047898" cy="307777"/>
          </a:xfrm>
          <a:prstGeom prst="rect">
            <a:avLst/>
          </a:prstGeom>
          <a:noFill/>
        </p:spPr>
        <p:txBody>
          <a:bodyPr wrap="square" rtlCol="0">
            <a:spAutoFit/>
          </a:bodyPr>
          <a:lstStyle/>
          <a:p>
            <a:pPr algn="ctr" defTabSz="457189"/>
            <a:r>
              <a:rPr lang="en-US" sz="1400" b="1" dirty="0">
                <a:solidFill>
                  <a:srgbClr val="FF0000"/>
                </a:solidFill>
              </a:rPr>
              <a:t>Hot data</a:t>
            </a:r>
          </a:p>
        </p:txBody>
      </p:sp>
      <p:grpSp>
        <p:nvGrpSpPr>
          <p:cNvPr id="18" name="Group 17"/>
          <p:cNvGrpSpPr/>
          <p:nvPr/>
        </p:nvGrpSpPr>
        <p:grpSpPr>
          <a:xfrm>
            <a:off x="3639797" y="1382492"/>
            <a:ext cx="3925384" cy="3242932"/>
            <a:chOff x="3639796" y="1382491"/>
            <a:chExt cx="3925384" cy="3242932"/>
          </a:xfrm>
        </p:grpSpPr>
        <p:sp>
          <p:nvSpPr>
            <p:cNvPr id="19" name="Isosceles Triangle 18"/>
            <p:cNvSpPr/>
            <p:nvPr/>
          </p:nvSpPr>
          <p:spPr>
            <a:xfrm>
              <a:off x="5243042" y="1382491"/>
              <a:ext cx="718892" cy="655871"/>
            </a:xfrm>
            <a:prstGeom prst="triangle">
              <a:avLst/>
            </a:prstGeom>
            <a:solidFill>
              <a:srgbClr val="BD3902"/>
            </a:solidFill>
            <a:ln w="25400" cap="flat" cmpd="sng" algn="ctr">
              <a:noFill/>
              <a:prstDash val="solid"/>
            </a:ln>
            <a:effectLst>
              <a:outerShdw blurRad="57785" dist="33020" dir="3180000" algn="ctr">
                <a:srgbClr val="000000">
                  <a:alpha val="30000"/>
                </a:srgbClr>
              </a:outerShdw>
            </a:effectLst>
          </p:spPr>
          <p:txBody>
            <a:bodyPr wrap="none" lIns="0" tIns="0" rIns="0" bIns="34290" rtlCol="0" anchor="ctr"/>
            <a:lstStyle/>
            <a:p>
              <a:pPr algn="ctr">
                <a:defRPr/>
              </a:pPr>
              <a:r>
                <a:rPr lang="en-US" sz="900" b="1" kern="0" dirty="0">
                  <a:solidFill>
                    <a:sysClr val="window" lastClr="FFFFFF"/>
                  </a:solidFill>
                </a:rPr>
                <a:t>DRAM</a:t>
              </a:r>
              <a:endParaRPr lang="en-US" sz="800" b="1" kern="0" dirty="0">
                <a:solidFill>
                  <a:sysClr val="window" lastClr="FFFFFF"/>
                </a:solidFill>
              </a:endParaRPr>
            </a:p>
            <a:p>
              <a:pPr algn="ctr">
                <a:defRPr/>
              </a:pPr>
              <a:r>
                <a:rPr lang="en-US" sz="800" kern="0" cap="small" dirty="0">
                  <a:solidFill>
                    <a:sysClr val="window" lastClr="FFFFFF"/>
                  </a:solidFill>
                </a:rPr>
                <a:t>hot tier</a:t>
              </a:r>
            </a:p>
          </p:txBody>
        </p:sp>
        <p:sp>
          <p:nvSpPr>
            <p:cNvPr id="20" name="Trapezoid 19"/>
            <p:cNvSpPr/>
            <p:nvPr/>
          </p:nvSpPr>
          <p:spPr>
            <a:xfrm>
              <a:off x="3639796" y="4163829"/>
              <a:ext cx="3925384" cy="461594"/>
            </a:xfrm>
            <a:prstGeom prst="trapezoid">
              <a:avLst>
                <a:gd name="adj" fmla="val 68234"/>
              </a:avLst>
            </a:prstGeom>
            <a:gradFill flip="none" rotWithShape="1">
              <a:gsLst>
                <a:gs pos="24000">
                  <a:srgbClr val="003C71"/>
                </a:gs>
                <a:gs pos="100000">
                  <a:srgbClr val="0071C5"/>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400" b="1" kern="0" dirty="0">
                  <a:solidFill>
                    <a:sysClr val="window" lastClr="FFFFFF"/>
                  </a:solidFill>
                </a:rPr>
                <a:t>HDD / TAPE</a:t>
              </a:r>
            </a:p>
            <a:p>
              <a:pPr algn="ctr">
                <a:lnSpc>
                  <a:spcPct val="85000"/>
                </a:lnSpc>
                <a:defRPr/>
              </a:pPr>
              <a:r>
                <a:rPr lang="en-US" sz="1050" kern="0" cap="small" dirty="0">
                  <a:solidFill>
                    <a:sysClr val="window" lastClr="FFFFFF"/>
                  </a:solidFill>
                </a:rPr>
                <a:t>cold tier</a:t>
              </a:r>
            </a:p>
          </p:txBody>
        </p:sp>
        <p:sp>
          <p:nvSpPr>
            <p:cNvPr id="21" name="Trapezoid 20"/>
            <p:cNvSpPr/>
            <p:nvPr/>
          </p:nvSpPr>
          <p:spPr>
            <a:xfrm>
              <a:off x="4370525" y="2976162"/>
              <a:ext cx="2463926" cy="558010"/>
            </a:xfrm>
            <a:prstGeom prst="trapezoid">
              <a:avLst>
                <a:gd name="adj" fmla="val 61585"/>
              </a:avLst>
            </a:prstGeom>
            <a:gradFill flip="none" rotWithShape="1">
              <a:gsLst>
                <a:gs pos="0">
                  <a:srgbClr val="0071C5"/>
                </a:gs>
                <a:gs pos="87000">
                  <a:srgbClr val="F3D54E"/>
                </a:gs>
              </a:gsLst>
              <a:lin ang="16200000" scaled="1"/>
              <a:tileRect/>
            </a:gradFill>
            <a:ln w="25400" cap="flat" cmpd="sng" algn="ctr">
              <a:noFill/>
              <a:prstDash val="solid"/>
            </a:ln>
            <a:effectLst>
              <a:outerShdw blurRad="57785" dist="33020" dir="3180000" algn="ctr">
                <a:srgbClr val="000000">
                  <a:alpha val="30000"/>
                </a:srgbClr>
              </a:outerShdw>
            </a:effectLst>
          </p:spPr>
          <p:txBody>
            <a:bodyPr lIns="68580" tIns="34290" rIns="68580" bIns="34290" rtlCol="0" anchor="ctr"/>
            <a:lstStyle/>
            <a:p>
              <a:pPr algn="ctr">
                <a:lnSpc>
                  <a:spcPct val="85000"/>
                </a:lnSpc>
                <a:defRPr/>
              </a:pPr>
              <a:r>
                <a:rPr lang="en-US" sz="1500" b="1" kern="0" dirty="0">
                  <a:solidFill>
                    <a:sysClr val="window" lastClr="FFFFFF"/>
                  </a:solidFill>
                </a:rPr>
                <a:t>SSD</a:t>
              </a:r>
            </a:p>
            <a:p>
              <a:pPr algn="ctr">
                <a:lnSpc>
                  <a:spcPct val="85000"/>
                </a:lnSpc>
                <a:defRPr/>
              </a:pPr>
              <a:r>
                <a:rPr lang="en-US" sz="1200" kern="0" cap="small" dirty="0">
                  <a:solidFill>
                    <a:sysClr val="window" lastClr="FFFFFF"/>
                  </a:solidFill>
                </a:rPr>
                <a:t>warm tier</a:t>
              </a:r>
            </a:p>
          </p:txBody>
        </p:sp>
        <p:grpSp>
          <p:nvGrpSpPr>
            <p:cNvPr id="22" name="Group 21"/>
            <p:cNvGrpSpPr/>
            <p:nvPr/>
          </p:nvGrpSpPr>
          <p:grpSpPr>
            <a:xfrm>
              <a:off x="4009390" y="3597733"/>
              <a:ext cx="3186191" cy="502530"/>
              <a:chOff x="4784072" y="4571311"/>
              <a:chExt cx="4248255" cy="670040"/>
            </a:xfrm>
          </p:grpSpPr>
          <p:sp>
            <p:nvSpPr>
              <p:cNvPr id="23" name="Trapezoid 22"/>
              <p:cNvSpPr/>
              <p:nvPr/>
            </p:nvSpPr>
            <p:spPr>
              <a:xfrm>
                <a:off x="4784072" y="4571311"/>
                <a:ext cx="4248255" cy="670040"/>
              </a:xfrm>
              <a:prstGeom prst="trapezoid">
                <a:avLst>
                  <a:gd name="adj" fmla="val 61585"/>
                </a:avLst>
              </a:prstGeom>
              <a:gradFill flip="none" rotWithShape="1">
                <a:gsLst>
                  <a:gs pos="0">
                    <a:srgbClr val="0071C5"/>
                  </a:gs>
                  <a:gs pos="100000">
                    <a:srgbClr val="00AEEF"/>
                  </a:gs>
                </a:gsLst>
                <a:lin ang="16200000" scaled="1"/>
                <a:tileRect/>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sp>
            <p:nvSpPr>
              <p:cNvPr id="24" name="TextBox 23"/>
              <p:cNvSpPr txBox="1"/>
              <p:nvPr/>
            </p:nvSpPr>
            <p:spPr>
              <a:xfrm>
                <a:off x="6024976" y="4671454"/>
                <a:ext cx="1773989" cy="430887"/>
              </a:xfrm>
              <a:prstGeom prst="rect">
                <a:avLst/>
              </a:prstGeom>
              <a:noFill/>
            </p:spPr>
            <p:txBody>
              <a:bodyPr vert="horz" wrap="none" lIns="0" tIns="0" rIns="0" bIns="0" rtlCol="0">
                <a:spAutoFit/>
              </a:bodyPr>
              <a:lstStyle/>
              <a:p>
                <a:pPr>
                  <a:defRPr/>
                </a:pPr>
                <a:r>
                  <a:rPr lang="en-US" sz="2100" kern="0" dirty="0">
                    <a:solidFill>
                      <a:srgbClr val="FFFFFF"/>
                    </a:solidFill>
                    <a:latin typeface="Intel Clear Pro"/>
                  </a:rPr>
                  <a:t>Intel® 3D </a:t>
                </a:r>
                <a:r>
                  <a:rPr lang="en-US" sz="2100" kern="0" dirty="0" err="1">
                    <a:solidFill>
                      <a:srgbClr val="FFFFFF"/>
                    </a:solidFill>
                    <a:latin typeface="Intel Clear Pro"/>
                  </a:rPr>
                  <a:t>Nand</a:t>
                </a:r>
                <a:r>
                  <a:rPr lang="en-US" sz="2100" kern="0" dirty="0">
                    <a:solidFill>
                      <a:srgbClr val="FFFFFF"/>
                    </a:solidFill>
                    <a:latin typeface="Intel Clear Pro"/>
                  </a:rPr>
                  <a:t> SSD</a:t>
                </a:r>
              </a:p>
            </p:txBody>
          </p:sp>
        </p:grpSp>
      </p:grpSp>
      <p:cxnSp>
        <p:nvCxnSpPr>
          <p:cNvPr id="25" name="Curved Connector 24"/>
          <p:cNvCxnSpPr/>
          <p:nvPr/>
        </p:nvCxnSpPr>
        <p:spPr>
          <a:xfrm rot="5400000" flipH="1" flipV="1">
            <a:off x="2731864" y="278615"/>
            <a:ext cx="794635" cy="3749952"/>
          </a:xfrm>
          <a:prstGeom prst="curvedConnector2">
            <a:avLst/>
          </a:prstGeom>
          <a:ln w="57150" cap="rnd">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a:off x="2784744" y="3305085"/>
            <a:ext cx="1139575" cy="511094"/>
          </a:xfrm>
          <a:prstGeom prst="curvedConnector3">
            <a:avLst>
              <a:gd name="adj1" fmla="val 33823"/>
            </a:avLst>
          </a:prstGeom>
          <a:ln w="57150" cap="rnd">
            <a:solidFill>
              <a:schemeClr val="accent3"/>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64337" y="2199239"/>
            <a:ext cx="2486039" cy="41549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Optimize performance given cost and power budget</a:t>
            </a:r>
          </a:p>
        </p:txBody>
      </p:sp>
      <p:grpSp>
        <p:nvGrpSpPr>
          <p:cNvPr id="30" name="Group 29"/>
          <p:cNvGrpSpPr/>
          <p:nvPr/>
        </p:nvGrpSpPr>
        <p:grpSpPr>
          <a:xfrm>
            <a:off x="6921781" y="428458"/>
            <a:ext cx="2069676" cy="3970384"/>
            <a:chOff x="6921781" y="428457"/>
            <a:chExt cx="2069676" cy="3970384"/>
          </a:xfrm>
        </p:grpSpPr>
        <p:sp>
          <p:nvSpPr>
            <p:cNvPr id="31" name="Down Arrow 30"/>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grpSp>
          <p:nvGrpSpPr>
            <p:cNvPr id="32" name="Group 31"/>
            <p:cNvGrpSpPr/>
            <p:nvPr/>
          </p:nvGrpSpPr>
          <p:grpSpPr>
            <a:xfrm>
              <a:off x="6932336" y="428457"/>
              <a:ext cx="1318600" cy="992011"/>
              <a:chOff x="7825740" y="3840480"/>
              <a:chExt cx="2042160" cy="2392680"/>
            </a:xfrm>
          </p:grpSpPr>
          <p:sp>
            <p:nvSpPr>
              <p:cNvPr id="42" name="Flowchart: Alternate Process 41"/>
              <p:cNvSpPr/>
              <p:nvPr/>
            </p:nvSpPr>
            <p:spPr>
              <a:xfrm>
                <a:off x="7825740" y="3840480"/>
                <a:ext cx="2042160" cy="2392680"/>
              </a:xfrm>
              <a:prstGeom prst="flowChartAlternateProcess">
                <a:avLst/>
              </a:prstGeom>
              <a:solidFill>
                <a:srgbClr val="0071C5"/>
              </a:solidFill>
              <a:ln w="9525" cap="flat" cmpd="sng" algn="ctr">
                <a:noFill/>
                <a:prstDash val="solid"/>
              </a:ln>
              <a:effectLst/>
            </p:spPr>
            <p:txBody>
              <a:bodyPr rtlCol="0" anchor="b" anchorCtr="0"/>
              <a:lstStyle/>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endParaRPr lang="en-US" sz="900" kern="0" dirty="0">
                  <a:solidFill>
                    <a:prstClr val="white"/>
                  </a:solidFill>
                </a:endParaRPr>
              </a:p>
              <a:p>
                <a:pPr algn="ctr" defTabSz="979445">
                  <a:defRPr/>
                </a:pPr>
                <a:r>
                  <a:rPr lang="en-US" sz="900" kern="0" dirty="0">
                    <a:solidFill>
                      <a:prstClr val="white"/>
                    </a:solidFill>
                  </a:rPr>
                  <a:t>CPU</a:t>
                </a:r>
              </a:p>
            </p:txBody>
          </p:sp>
          <p:sp>
            <p:nvSpPr>
              <p:cNvPr id="43" name="Flowchart: Process 42"/>
              <p:cNvSpPr/>
              <p:nvPr/>
            </p:nvSpPr>
            <p:spPr>
              <a:xfrm>
                <a:off x="8412956" y="3931920"/>
                <a:ext cx="89154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900" kern="0" dirty="0">
                    <a:solidFill>
                      <a:prstClr val="white"/>
                    </a:solidFill>
                  </a:rPr>
                  <a:t>LLC</a:t>
                </a:r>
              </a:p>
            </p:txBody>
          </p:sp>
          <p:grpSp>
            <p:nvGrpSpPr>
              <p:cNvPr id="44" name="Group 43"/>
              <p:cNvGrpSpPr/>
              <p:nvPr/>
            </p:nvGrpSpPr>
            <p:grpSpPr>
              <a:xfrm>
                <a:off x="8412956" y="4362450"/>
                <a:ext cx="891540" cy="1348740"/>
                <a:chOff x="8594407" y="4343400"/>
                <a:chExt cx="891540" cy="1348740"/>
              </a:xfrm>
            </p:grpSpPr>
            <p:sp>
              <p:nvSpPr>
                <p:cNvPr id="51" name="Flowchart: Alternate Process 50"/>
                <p:cNvSpPr/>
                <p:nvPr/>
              </p:nvSpPr>
              <p:spPr>
                <a:xfrm>
                  <a:off x="8594407" y="4343400"/>
                  <a:ext cx="891540" cy="1348740"/>
                </a:xfrm>
                <a:prstGeom prst="flowChartAlternateProcess">
                  <a:avLst/>
                </a:prstGeom>
                <a:solidFill>
                  <a:srgbClr val="00AEEF"/>
                </a:solidFill>
                <a:ln w="9525" cap="flat" cmpd="sng" algn="ctr">
                  <a:noFill/>
                  <a:prstDash val="solid"/>
                </a:ln>
                <a:effectLst/>
              </p:spPr>
              <p:txBody>
                <a:bodyPr rtlCol="0" anchor="b" anchorCtr="0"/>
                <a:lstStyle/>
                <a:p>
                  <a:pPr algn="ctr" defTabSz="979445">
                    <a:defRPr/>
                  </a:pPr>
                  <a:r>
                    <a:rPr lang="en-US" sz="788" kern="0" dirty="0">
                      <a:solidFill>
                        <a:prstClr val="white"/>
                      </a:solidFill>
                    </a:rPr>
                    <a:t>Core</a:t>
                  </a:r>
                </a:p>
              </p:txBody>
            </p:sp>
            <p:sp>
              <p:nvSpPr>
                <p:cNvPr id="52" name="Flowchart: Process 51"/>
                <p:cNvSpPr/>
                <p:nvPr/>
              </p:nvSpPr>
              <p:spPr>
                <a:xfrm>
                  <a:off x="8725852" y="4408170"/>
                  <a:ext cx="628650"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L2</a:t>
                  </a:r>
                </a:p>
              </p:txBody>
            </p:sp>
            <p:sp>
              <p:nvSpPr>
                <p:cNvPr id="53" name="Flowchart: Process 52"/>
                <p:cNvSpPr/>
                <p:nvPr/>
              </p:nvSpPr>
              <p:spPr>
                <a:xfrm>
                  <a:off x="8780144" y="4827270"/>
                  <a:ext cx="520065" cy="381000"/>
                </a:xfrm>
                <a:prstGeom prst="flowChartProcess">
                  <a:avLst/>
                </a:prstGeom>
                <a:solidFill>
                  <a:srgbClr val="004280"/>
                </a:solidFill>
                <a:ln w="9525" cap="flat" cmpd="sng" algn="ctr">
                  <a:noFill/>
                  <a:prstDash val="solid"/>
                </a:ln>
                <a:effectLst/>
              </p:spPr>
              <p:txBody>
                <a:bodyPr rtlCol="0" anchor="ctr"/>
                <a:lstStyle/>
                <a:p>
                  <a:pPr algn="ctr" defTabSz="979445">
                    <a:defRPr/>
                  </a:pPr>
                  <a:r>
                    <a:rPr lang="en-US" sz="788" kern="0" dirty="0">
                      <a:solidFill>
                        <a:prstClr val="white"/>
                      </a:solidFill>
                    </a:rPr>
                    <a:t>L1</a:t>
                  </a:r>
                </a:p>
              </p:txBody>
            </p:sp>
          </p:grpSp>
          <p:pic>
            <p:nvPicPr>
              <p:cNvPr id="4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4293870"/>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9427" y="5350033"/>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7" name="Straight Connector 46"/>
              <p:cNvCxnSpPr>
                <a:stCxn id="45" idx="2"/>
              </p:cNvCxnSpPr>
              <p:nvPr/>
            </p:nvCxnSpPr>
            <p:spPr>
              <a:xfrm>
                <a:off x="9616440" y="5016183"/>
                <a:ext cx="0" cy="333850"/>
              </a:xfrm>
              <a:prstGeom prst="line">
                <a:avLst/>
              </a:prstGeom>
              <a:noFill/>
              <a:ln w="25400" cap="flat" cmpd="sng" algn="ctr">
                <a:solidFill>
                  <a:srgbClr val="00AEEF"/>
                </a:solidFill>
                <a:prstDash val="sysDash"/>
              </a:ln>
              <a:effectLst/>
            </p:spPr>
          </p:cxnSp>
          <p:pic>
            <p:nvPicPr>
              <p:cNvPr id="4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4319746"/>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6065" y="5375909"/>
                <a:ext cx="454025"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0" name="Straight Connector 49"/>
              <p:cNvCxnSpPr>
                <a:stCxn id="48" idx="2"/>
              </p:cNvCxnSpPr>
              <p:nvPr/>
            </p:nvCxnSpPr>
            <p:spPr>
              <a:xfrm>
                <a:off x="8113078" y="5042059"/>
                <a:ext cx="0" cy="333850"/>
              </a:xfrm>
              <a:prstGeom prst="line">
                <a:avLst/>
              </a:prstGeom>
              <a:noFill/>
              <a:ln w="25400" cap="flat" cmpd="sng" algn="ctr">
                <a:solidFill>
                  <a:srgbClr val="00AEEF"/>
                </a:solidFill>
                <a:prstDash val="sysDash"/>
              </a:ln>
              <a:effectLst/>
            </p:spPr>
          </p:cxnSp>
        </p:grpSp>
        <p:sp>
          <p:nvSpPr>
            <p:cNvPr id="33" name="TextBox 32"/>
            <p:cNvSpPr txBox="1"/>
            <p:nvPr/>
          </p:nvSpPr>
          <p:spPr>
            <a:xfrm>
              <a:off x="8305775" y="812640"/>
              <a:ext cx="685682" cy="246221"/>
            </a:xfrm>
            <a:prstGeom prst="rect">
              <a:avLst/>
            </a:prstGeom>
            <a:noFill/>
          </p:spPr>
          <p:txBody>
            <a:bodyPr vert="horz" wrap="square" lIns="0" tIns="0" rIns="0" bIns="0" rtlCol="0">
              <a:spAutoFit/>
            </a:bodyPr>
            <a:lstStyle/>
            <a:p>
              <a:pPr algn="r" defTabSz="979445"/>
              <a:r>
                <a:rPr lang="en-US" sz="800" dirty="0"/>
                <a:t>pico-secs</a:t>
              </a:r>
              <a:br>
                <a:rPr lang="en-US" sz="800" dirty="0"/>
              </a:br>
              <a:r>
                <a:rPr lang="en-US" sz="800" dirty="0" err="1"/>
                <a:t>nano</a:t>
              </a:r>
              <a:r>
                <a:rPr lang="en-US" sz="800" dirty="0"/>
                <a:t>-secs</a:t>
              </a:r>
            </a:p>
          </p:txBody>
        </p:sp>
        <p:sp>
          <p:nvSpPr>
            <p:cNvPr id="34" name="Flowchart: Alternate Process 33"/>
            <p:cNvSpPr/>
            <p:nvPr/>
          </p:nvSpPr>
          <p:spPr>
            <a:xfrm>
              <a:off x="6921781" y="1681449"/>
              <a:ext cx="1342122" cy="241436"/>
            </a:xfrm>
            <a:prstGeom prst="flowChartAlternateProcess">
              <a:avLst/>
            </a:prstGeom>
            <a:blipFill>
              <a:blip r:embed="rId5"/>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kern="0" dirty="0">
                  <a:solidFill>
                    <a:prstClr val="white"/>
                  </a:solidFill>
                </a:rPr>
                <a:t>Memory Sub-System</a:t>
              </a:r>
            </a:p>
          </p:txBody>
        </p:sp>
        <p:sp>
          <p:nvSpPr>
            <p:cNvPr id="35" name="TextBox 34"/>
            <p:cNvSpPr txBox="1"/>
            <p:nvPr/>
          </p:nvSpPr>
          <p:spPr>
            <a:xfrm>
              <a:off x="8275047" y="1702556"/>
              <a:ext cx="696965" cy="246221"/>
            </a:xfrm>
            <a:prstGeom prst="rect">
              <a:avLst/>
            </a:prstGeom>
            <a:noFill/>
          </p:spPr>
          <p:txBody>
            <a:bodyPr vert="horz" wrap="square" lIns="0" tIns="0" rIns="0" bIns="0" rtlCol="0">
              <a:spAutoFit/>
            </a:bodyPr>
            <a:lstStyle/>
            <a:p>
              <a:pPr algn="r" defTabSz="979445"/>
              <a:r>
                <a:rPr lang="en-US" sz="800" dirty="0"/>
                <a:t>10s GB</a:t>
              </a:r>
            </a:p>
            <a:p>
              <a:pPr algn="r" defTabSz="979445"/>
              <a:r>
                <a:rPr lang="en-US" sz="800" dirty="0"/>
                <a:t>&lt;100nanosecs</a:t>
              </a:r>
            </a:p>
          </p:txBody>
        </p:sp>
        <p:sp>
          <p:nvSpPr>
            <p:cNvPr id="36" name="Down Arrow 35"/>
            <p:cNvSpPr/>
            <p:nvPr/>
          </p:nvSpPr>
          <p:spPr>
            <a:xfrm rot="10800000">
              <a:off x="7422048" y="1463585"/>
              <a:ext cx="367997" cy="159057"/>
            </a:xfrm>
            <a:prstGeom prst="downArrow">
              <a:avLst/>
            </a:prstGeom>
            <a:solidFill>
              <a:srgbClr val="A6CE39"/>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7" name="Flowchart: Magnetic Disk 36"/>
            <p:cNvSpPr/>
            <p:nvPr/>
          </p:nvSpPr>
          <p:spPr>
            <a:xfrm>
              <a:off x="7029118" y="3879382"/>
              <a:ext cx="1213866" cy="519459"/>
            </a:xfrm>
            <a:prstGeom prst="flowChartMagneticDisk">
              <a:avLst/>
            </a:prstGeom>
            <a:solidFill>
              <a:schemeClr val="accent4"/>
            </a:solidFill>
            <a:ln>
              <a:solidFill>
                <a:schemeClr val="tx2">
                  <a:lumMod val="7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Network</a:t>
              </a:r>
            </a:p>
            <a:p>
              <a:pPr algn="ctr" defTabSz="979445">
                <a:defRPr/>
              </a:pPr>
              <a:r>
                <a:rPr lang="en-US" sz="900" b="1" kern="0" dirty="0">
                  <a:solidFill>
                    <a:prstClr val="white"/>
                  </a:solidFill>
                </a:rPr>
                <a:t>Storage</a:t>
              </a:r>
            </a:p>
          </p:txBody>
        </p:sp>
        <p:sp>
          <p:nvSpPr>
            <p:cNvPr id="38" name="Down Arrow 37"/>
            <p:cNvSpPr/>
            <p:nvPr/>
          </p:nvSpPr>
          <p:spPr>
            <a:xfrm>
              <a:off x="7427796" y="3657384"/>
              <a:ext cx="367997" cy="159057"/>
            </a:xfrm>
            <a:prstGeom prst="downArrow">
              <a:avLst/>
            </a:prstGeom>
            <a:solidFill>
              <a:srgbClr val="FDB813">
                <a:lumMod val="60000"/>
                <a:lumOff val="40000"/>
              </a:srgbClr>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39" name="Flowchart: Magnetic Disk 38"/>
            <p:cNvSpPr/>
            <p:nvPr/>
          </p:nvSpPr>
          <p:spPr>
            <a:xfrm>
              <a:off x="7205263" y="3296145"/>
              <a:ext cx="813062" cy="283085"/>
            </a:xfrm>
            <a:prstGeom prst="flowChartMagneticDisk">
              <a:avLst/>
            </a:prstGeom>
            <a:gradFill rotWithShape="1">
              <a:gsLst>
                <a:gs pos="0">
                  <a:srgbClr val="0071C5">
                    <a:tint val="100000"/>
                    <a:shade val="100000"/>
                    <a:satMod val="130000"/>
                  </a:srgbClr>
                </a:gs>
                <a:gs pos="100000">
                  <a:srgbClr val="0071C5">
                    <a:tint val="50000"/>
                    <a:shade val="100000"/>
                    <a:satMod val="350000"/>
                  </a:srgbClr>
                </a:gs>
              </a:gsLst>
              <a:lin ang="16200000" scaled="0"/>
            </a:gradFill>
            <a:ln>
              <a:solidFill>
                <a:srgbClr val="004280">
                  <a:lumMod val="75000"/>
                </a:srgb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79445">
                <a:defRPr/>
              </a:pPr>
              <a:r>
                <a:rPr lang="en-US" sz="900" b="1" kern="0" dirty="0">
                  <a:solidFill>
                    <a:prstClr val="white"/>
                  </a:solidFill>
                </a:rPr>
                <a:t>SSD</a:t>
              </a:r>
            </a:p>
          </p:txBody>
        </p:sp>
        <p:sp>
          <p:nvSpPr>
            <p:cNvPr id="40" name="TextBox 39"/>
            <p:cNvSpPr txBox="1"/>
            <p:nvPr/>
          </p:nvSpPr>
          <p:spPr>
            <a:xfrm>
              <a:off x="8284836" y="4100263"/>
              <a:ext cx="696965"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&lt;100millisecs</a:t>
              </a:r>
            </a:p>
          </p:txBody>
        </p:sp>
        <p:sp>
          <p:nvSpPr>
            <p:cNvPr id="41" name="TextBox 40"/>
            <p:cNvSpPr txBox="1"/>
            <p:nvPr/>
          </p:nvSpPr>
          <p:spPr>
            <a:xfrm>
              <a:off x="8203152" y="3338331"/>
              <a:ext cx="768860" cy="246221"/>
            </a:xfrm>
            <a:prstGeom prst="rect">
              <a:avLst/>
            </a:prstGeom>
            <a:noFill/>
          </p:spPr>
          <p:txBody>
            <a:bodyPr vert="horz" wrap="square" lIns="0" tIns="0" rIns="0" bIns="0" rtlCol="0">
              <a:spAutoFit/>
            </a:bodyPr>
            <a:lstStyle/>
            <a:p>
              <a:pPr algn="r" defTabSz="979445"/>
              <a:r>
                <a:rPr lang="en-US" sz="800" dirty="0"/>
                <a:t>10s TB</a:t>
              </a:r>
            </a:p>
            <a:p>
              <a:pPr algn="r" defTabSz="979445"/>
              <a:r>
                <a:rPr lang="en-US" sz="800" dirty="0"/>
                <a:t>&lt;100microsecs</a:t>
              </a:r>
            </a:p>
          </p:txBody>
        </p:sp>
      </p:grpSp>
      <p:grpSp>
        <p:nvGrpSpPr>
          <p:cNvPr id="55" name="Group 54"/>
          <p:cNvGrpSpPr/>
          <p:nvPr/>
        </p:nvGrpSpPr>
        <p:grpSpPr>
          <a:xfrm>
            <a:off x="4740129" y="2037445"/>
            <a:ext cx="4236828" cy="1143642"/>
            <a:chOff x="4740129" y="2037444"/>
            <a:chExt cx="4236828" cy="1143642"/>
          </a:xfrm>
        </p:grpSpPr>
        <p:sp>
          <p:nvSpPr>
            <p:cNvPr id="56" name="Down Arrow 55"/>
            <p:cNvSpPr/>
            <p:nvPr/>
          </p:nvSpPr>
          <p:spPr>
            <a:xfrm flipV="1">
              <a:off x="7426909" y="2037444"/>
              <a:ext cx="367997" cy="1143642"/>
            </a:xfrm>
            <a:prstGeom prst="downArrow">
              <a:avLst/>
            </a:prstGeom>
            <a:solidFill>
              <a:schemeClr val="accent3"/>
            </a:solidFill>
            <a:ln w="9525" cap="flat" cmpd="sng" algn="ctr">
              <a:noFill/>
              <a:prstDash val="solid"/>
            </a:ln>
            <a:effectLst/>
          </p:spPr>
          <p:txBody>
            <a:bodyPr rtlCol="0" anchor="ctr"/>
            <a:lstStyle/>
            <a:p>
              <a:pPr algn="ctr" defTabSz="979445">
                <a:defRPr/>
              </a:pPr>
              <a:endParaRPr lang="en-US" sz="1200" kern="0" dirty="0">
                <a:solidFill>
                  <a:prstClr val="white"/>
                </a:solidFill>
                <a:latin typeface="Arial Unicode MS" panose="020B0604020202020204" pitchFamily="34" charset="-128"/>
              </a:endParaRPr>
            </a:p>
          </p:txBody>
        </p:sp>
        <p:sp>
          <p:nvSpPr>
            <p:cNvPr id="57" name="Trapezoid 56"/>
            <p:cNvSpPr/>
            <p:nvPr/>
          </p:nvSpPr>
          <p:spPr>
            <a:xfrm>
              <a:off x="4740129" y="2500195"/>
              <a:ext cx="1724717" cy="412406"/>
            </a:xfrm>
            <a:prstGeom prst="trapezoid">
              <a:avLst>
                <a:gd name="adj" fmla="val 61585"/>
              </a:avLst>
            </a:prstGeom>
            <a:gradFill>
              <a:gsLst>
                <a:gs pos="28000">
                  <a:srgbClr val="F3D54E"/>
                </a:gs>
                <a:gs pos="100000">
                  <a:srgbClr val="FFA300"/>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sysClr val="window" lastClr="FFFFFF"/>
                </a:solidFill>
              </a:endParaRPr>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4154" y="2586118"/>
              <a:ext cx="1198780" cy="232368"/>
            </a:xfrm>
            <a:prstGeom prst="rect">
              <a:avLst/>
            </a:prstGeom>
          </p:spPr>
        </p:pic>
        <p:sp>
          <p:nvSpPr>
            <p:cNvPr id="69" name="TextBox 68"/>
            <p:cNvSpPr txBox="1"/>
            <p:nvPr/>
          </p:nvSpPr>
          <p:spPr>
            <a:xfrm>
              <a:off x="6747343" y="2291820"/>
              <a:ext cx="1722975" cy="623248"/>
            </a:xfrm>
            <a:prstGeom prst="rect">
              <a:avLst/>
            </a:prstGeom>
            <a:solidFill>
              <a:srgbClr val="F2F2F2">
                <a:alpha val="50196"/>
              </a:srgbClr>
            </a:solidFill>
            <a:ln>
              <a:noFill/>
            </a:ln>
          </p:spPr>
          <p:txBody>
            <a:bodyPr vert="horz" wrap="square" lIns="0" tIns="0" rIns="0" bIns="0" rtlCol="0">
              <a:spAutoFit/>
            </a:bodyPr>
            <a:lstStyle/>
            <a:p>
              <a:pPr algn="ctr" defTabSz="457189"/>
              <a:r>
                <a:rPr lang="en-US" sz="1350" b="1" dirty="0">
                  <a:solidFill>
                    <a:srgbClr val="FC4C02"/>
                  </a:solidFill>
                </a:rPr>
                <a:t>Move Data Closer to Compute</a:t>
              </a:r>
            </a:p>
            <a:p>
              <a:pPr algn="ctr" defTabSz="457189"/>
              <a:r>
                <a:rPr lang="en-US" sz="1350" b="1" dirty="0">
                  <a:solidFill>
                    <a:srgbClr val="FC4C02"/>
                  </a:solidFill>
                </a:rPr>
                <a:t>Maintain Persistency </a:t>
              </a:r>
            </a:p>
          </p:txBody>
        </p:sp>
        <p:grpSp>
          <p:nvGrpSpPr>
            <p:cNvPr id="70" name="Group 69"/>
            <p:cNvGrpSpPr/>
            <p:nvPr/>
          </p:nvGrpSpPr>
          <p:grpSpPr>
            <a:xfrm>
              <a:off x="5002208" y="2082555"/>
              <a:ext cx="1196668" cy="334709"/>
              <a:chOff x="6110423" y="2576898"/>
              <a:chExt cx="1595557" cy="446279"/>
            </a:xfrm>
          </p:grpSpPr>
          <p:sp>
            <p:nvSpPr>
              <p:cNvPr id="73" name="Trapezoid 72"/>
              <p:cNvSpPr/>
              <p:nvPr/>
            </p:nvSpPr>
            <p:spPr>
              <a:xfrm>
                <a:off x="6110423" y="2576898"/>
                <a:ext cx="1595557" cy="446279"/>
              </a:xfrm>
              <a:prstGeom prst="trapezoid">
                <a:avLst>
                  <a:gd name="adj" fmla="val 61585"/>
                </a:avLst>
              </a:prstGeom>
              <a:gradFill>
                <a:gsLst>
                  <a:gs pos="0">
                    <a:srgbClr val="FC4C02"/>
                  </a:gs>
                  <a:gs pos="100000">
                    <a:srgbClr val="FC4C02">
                      <a:lumMod val="75000"/>
                    </a:srgbClr>
                  </a:gs>
                </a:gsLst>
                <a:lin ang="16200000" scaled="1"/>
              </a:gradFill>
              <a:ln w="19050" cap="flat" cmpd="sng" algn="ctr">
                <a:solidFill>
                  <a:sysClr val="window" lastClr="FFFFFF">
                    <a:alpha val="65000"/>
                  </a:sysClr>
                </a:solidFill>
                <a:prstDash val="sysDash"/>
              </a:ln>
              <a:effectLst>
                <a:outerShdw blurRad="57785" dist="33020" dir="3180000" algn="ctr">
                  <a:srgbClr val="000000">
                    <a:alpha val="30000"/>
                  </a:srgbClr>
                </a:outerShdw>
              </a:effectLst>
            </p:spPr>
            <p:txBody>
              <a:bodyPr rtlCol="0" anchor="ctr"/>
              <a:lstStyle/>
              <a:p>
                <a:pPr algn="ctr">
                  <a:defRPr/>
                </a:pPr>
                <a:endParaRPr lang="en-US" kern="0">
                  <a:solidFill>
                    <a:prstClr val="white"/>
                  </a:solidFill>
                </a:endParaRP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4859" y="2677040"/>
                <a:ext cx="1142410" cy="221845"/>
              </a:xfrm>
              <a:prstGeom prst="rect">
                <a:avLst/>
              </a:prstGeom>
            </p:spPr>
          </p:pic>
        </p:grpSp>
        <p:sp>
          <p:nvSpPr>
            <p:cNvPr id="71" name="TextBox 70"/>
            <p:cNvSpPr txBox="1"/>
            <p:nvPr/>
          </p:nvSpPr>
          <p:spPr>
            <a:xfrm>
              <a:off x="8279992" y="2128517"/>
              <a:ext cx="696965" cy="246221"/>
            </a:xfrm>
            <a:prstGeom prst="rect">
              <a:avLst/>
            </a:prstGeom>
            <a:noFill/>
          </p:spPr>
          <p:txBody>
            <a:bodyPr vert="horz" wrap="square" lIns="0" tIns="0" rIns="0" bIns="0" rtlCol="0">
              <a:spAutoFit/>
            </a:bodyPr>
            <a:lstStyle/>
            <a:p>
              <a:pPr algn="r" defTabSz="979445"/>
              <a:r>
                <a:rPr lang="en-US" sz="800" dirty="0"/>
                <a:t>100s GB</a:t>
              </a:r>
            </a:p>
            <a:p>
              <a:pPr algn="r" defTabSz="979445"/>
              <a:r>
                <a:rPr lang="en-US" sz="800" dirty="0"/>
                <a:t>&lt;1microsec</a:t>
              </a:r>
            </a:p>
          </p:txBody>
        </p:sp>
        <p:sp>
          <p:nvSpPr>
            <p:cNvPr id="72" name="TextBox 71"/>
            <p:cNvSpPr txBox="1"/>
            <p:nvPr/>
          </p:nvSpPr>
          <p:spPr>
            <a:xfrm>
              <a:off x="8275047" y="2567374"/>
              <a:ext cx="696965" cy="246221"/>
            </a:xfrm>
            <a:prstGeom prst="rect">
              <a:avLst/>
            </a:prstGeom>
            <a:noFill/>
          </p:spPr>
          <p:txBody>
            <a:bodyPr vert="horz" wrap="square" lIns="0" tIns="0" rIns="0" bIns="0" rtlCol="0">
              <a:spAutoFit/>
            </a:bodyPr>
            <a:lstStyle/>
            <a:p>
              <a:pPr algn="r" defTabSz="979445"/>
              <a:r>
                <a:rPr lang="en-US" sz="800" dirty="0"/>
                <a:t>1s TB</a:t>
              </a:r>
            </a:p>
            <a:p>
              <a:pPr algn="r" defTabSz="979445"/>
              <a:r>
                <a:rPr lang="en-US" sz="800" dirty="0"/>
                <a:t>&lt;10microsecs</a:t>
              </a:r>
            </a:p>
          </p:txBody>
        </p:sp>
      </p:grpSp>
      <p:cxnSp>
        <p:nvCxnSpPr>
          <p:cNvPr id="4" name="Straight Connector 3"/>
          <p:cNvCxnSpPr/>
          <p:nvPr/>
        </p:nvCxnSpPr>
        <p:spPr>
          <a:xfrm flipV="1">
            <a:off x="3588373" y="3060528"/>
            <a:ext cx="866479" cy="1285956"/>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454852" y="2998955"/>
            <a:ext cx="211921" cy="61572"/>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582650" y="4362139"/>
            <a:ext cx="57147" cy="194055"/>
          </a:xfrm>
          <a:prstGeom prst="line">
            <a:avLst/>
          </a:prstGeom>
          <a:ln w="50800" cap="rnd">
            <a:solidFill>
              <a:schemeClr val="accent3"/>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66053616"/>
      </p:ext>
    </p:extLst>
  </p:cSld>
  <p:clrMapOvr>
    <a:masterClrMapping/>
  </p:clrMapOvr>
  <mc:AlternateContent xmlns:mc="http://schemas.openxmlformats.org/markup-compatibility/2006" xmlns:p14="http://schemas.microsoft.com/office/powerpoint/2010/main">
    <mc:Choice Requires="p14">
      <p:transition spd="med" p14:dur="700" advTm="225447">
        <p:fade/>
      </p:transition>
    </mc:Choice>
    <mc:Fallback xmlns="">
      <p:transition spd="med" advTm="22544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a:spLocks noGrp="1"/>
          </p:cNvSpPr>
          <p:nvPr>
            <p:ph type="title"/>
          </p:nvPr>
        </p:nvSpPr>
        <p:spPr>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gn="ctr"/>
            <a:r>
              <a:rPr lang="en-US" sz="2700" dirty="0">
                <a:latin typeface="Segoe UI Semibold" panose="020B0702040204020203" pitchFamily="34" charset="0"/>
                <a:cs typeface="Segoe UI Semibold" panose="020B0702040204020203" pitchFamily="34" charset="0"/>
              </a:rPr>
              <a:t>Technology Driven: Intel® </a:t>
            </a:r>
            <a:r>
              <a:rPr lang="en-US" sz="2700" dirty="0" err="1">
                <a:latin typeface="Segoe UI Semibold" panose="020B0702040204020203" pitchFamily="34" charset="0"/>
                <a:cs typeface="Segoe UI Semibold" panose="020B0702040204020203" pitchFamily="34" charset="0"/>
              </a:rPr>
              <a:t>Optane</a:t>
            </a:r>
            <a:r>
              <a:rPr lang="en-US" sz="2700" dirty="0">
                <a:latin typeface="Segoe UI Semibold" panose="020B0702040204020203" pitchFamily="34" charset="0"/>
                <a:cs typeface="Segoe UI Semibold" panose="020B0702040204020203" pitchFamily="34" charset="0"/>
              </a:rPr>
              <a:t>™ Technology</a:t>
            </a:r>
            <a:br>
              <a:rPr lang="en-US" sz="2700" dirty="0">
                <a:latin typeface="Segoe UI Semibold" panose="020B0702040204020203" pitchFamily="34" charset="0"/>
                <a:cs typeface="Segoe UI Semibold" panose="020B0702040204020203" pitchFamily="34" charset="0"/>
              </a:rPr>
            </a:br>
            <a:r>
              <a:rPr lang="en-US" sz="2000" dirty="0">
                <a:latin typeface="Segoe UI Light" panose="020B0502040204020203" pitchFamily="34" charset="0"/>
                <a:cs typeface="Segoe UI Light" panose="020B0502040204020203" pitchFamily="34" charset="0"/>
              </a:rPr>
              <a:t>Unleashing breakthrough performance for a new generation of computing</a:t>
            </a:r>
            <a:endParaRPr lang="en-US" sz="2700" kern="1200" dirty="0">
              <a:latin typeface="Segoe UI Light" panose="020B0502040204020203" pitchFamily="34" charset="0"/>
              <a:ea typeface="Intel Clear" panose="020B0604020203020204" pitchFamily="34" charset="0"/>
              <a:cs typeface="Segoe UI Light" panose="020B0502040204020203" pitchFamily="34" charset="0"/>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470" y="3209043"/>
            <a:ext cx="1522235" cy="289732"/>
          </a:xfrm>
          <a:prstGeom prst="rect">
            <a:avLst/>
          </a:prstGeom>
          <a:solidFill>
            <a:schemeClr val="bg2"/>
          </a:solidFill>
        </p:spPr>
      </p:pic>
      <p:sp>
        <p:nvSpPr>
          <p:cNvPr id="16" name="Rectangle 15"/>
          <p:cNvSpPr/>
          <p:nvPr/>
        </p:nvSpPr>
        <p:spPr bwMode="auto">
          <a:xfrm>
            <a:off x="317868" y="1755384"/>
            <a:ext cx="3228256" cy="2422238"/>
          </a:xfrm>
          <a:prstGeom prst="rect">
            <a:avLst/>
          </a:prstGeom>
          <a:blipFill dpi="0" rotWithShape="1">
            <a:blip r:embed="rId5" cstate="print">
              <a:alphaModFix amt="86000"/>
              <a:extLst>
                <a:ext uri="{28A0092B-C50C-407E-A947-70E740481C1C}">
                  <a14:useLocalDpi xmlns:a14="http://schemas.microsoft.com/office/drawing/2010/main" val="0"/>
                </a:ext>
              </a:extLst>
            </a:blip>
            <a:srcRect/>
            <a:stretch>
              <a:fillRect/>
            </a:stretch>
          </a:blipFill>
          <a:ln w="9525" cap="flat" cmpd="sng" algn="ctr">
            <a:noFill/>
            <a:prstDash val="solid"/>
            <a:round/>
            <a:headEnd type="none" w="med" len="med"/>
            <a:tailEnd type="none" w="med" len="med"/>
          </a:ln>
          <a:effectLst/>
        </p:spPr>
        <p:txBody>
          <a:bodyPr vert="horz" wrap="square" lIns="57107" tIns="28555" rIns="57107" bIns="28555" numCol="1" rtlCol="0" anchor="t" anchorCtr="1" compatLnSpc="1">
            <a:prstTxWarp prst="textNoShape">
              <a:avLst/>
            </a:prstTxWarp>
            <a:noAutofit/>
          </a:bodyPr>
          <a:lstStyle/>
          <a:p>
            <a:pPr algn="ctr" defTabSz="571464" fontAlgn="base">
              <a:lnSpc>
                <a:spcPct val="95000"/>
              </a:lnSpc>
              <a:spcBef>
                <a:spcPct val="30000"/>
              </a:spcBef>
              <a:spcAft>
                <a:spcPct val="0"/>
              </a:spcAft>
              <a:buClr>
                <a:prstClr val="white"/>
              </a:buClr>
            </a:pPr>
            <a:endParaRPr lang="en-US" sz="1250" dirty="0">
              <a:solidFill>
                <a:srgbClr val="FFFFFF"/>
              </a:solidFill>
              <a:effectLst>
                <a:outerShdw blurRad="38100" dist="38100" dir="2700000" algn="tl">
                  <a:srgbClr val="000000">
                    <a:alpha val="43137"/>
                  </a:srgbClr>
                </a:outerShdw>
              </a:effectLst>
              <a:latin typeface="Arial Narrow" pitchFamily="34" charset="0"/>
              <a:cs typeface="Arial" charset="0"/>
            </a:endParaRPr>
          </a:p>
        </p:txBody>
      </p:sp>
      <p:sp>
        <p:nvSpPr>
          <p:cNvPr id="17" name="Rectangle 16"/>
          <p:cNvSpPr/>
          <p:nvPr/>
        </p:nvSpPr>
        <p:spPr>
          <a:xfrm>
            <a:off x="852453" y="1690041"/>
            <a:ext cx="1766235"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3D </a:t>
            </a:r>
            <a:r>
              <a:rPr lang="en-US" sz="1400" b="1" kern="0" dirty="0" err="1">
                <a:latin typeface="+mj-lt"/>
                <a:ea typeface="Intel Clear Pro" panose="020B0804020202060201" pitchFamily="34" charset="0"/>
                <a:cs typeface="Intel Clear Pro" panose="020B0804020202060201" pitchFamily="34" charset="0"/>
              </a:rPr>
              <a:t>XPoint</a:t>
            </a:r>
            <a:r>
              <a:rPr lang="en-US" sz="1400" b="1" kern="0" dirty="0">
                <a:latin typeface="+mj-lt"/>
                <a:ea typeface="Intel Clear Pro" panose="020B0804020202060201" pitchFamily="34" charset="0"/>
                <a:cs typeface="Intel Clear Pro" panose="020B0804020202060201" pitchFamily="34" charset="0"/>
              </a:rPr>
              <a:t>™ Memory Media</a:t>
            </a:r>
          </a:p>
        </p:txBody>
      </p:sp>
      <p:sp>
        <p:nvSpPr>
          <p:cNvPr id="18" name="Rectangle 17"/>
          <p:cNvSpPr/>
          <p:nvPr/>
        </p:nvSpPr>
        <p:spPr>
          <a:xfrm>
            <a:off x="3818611" y="1690041"/>
            <a:ext cx="1506776"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building blocks</a:t>
            </a:r>
          </a:p>
        </p:txBody>
      </p:sp>
      <p:sp>
        <p:nvSpPr>
          <p:cNvPr id="19" name="Plus 18"/>
          <p:cNvSpPr/>
          <p:nvPr/>
        </p:nvSpPr>
        <p:spPr>
          <a:xfrm>
            <a:off x="2804000" y="2910156"/>
            <a:ext cx="450477" cy="443753"/>
          </a:xfrm>
          <a:prstGeom prst="mathPlus">
            <a:avLst/>
          </a:prstGeom>
          <a:solidFill>
            <a:schemeClr val="tx1"/>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0" name="TextBox 19"/>
          <p:cNvSpPr txBox="1"/>
          <p:nvPr/>
        </p:nvSpPr>
        <p:spPr>
          <a:xfrm>
            <a:off x="3446386" y="3875019"/>
            <a:ext cx="2276524" cy="819455"/>
          </a:xfrm>
          <a:prstGeom prst="rect">
            <a:avLst/>
          </a:prstGeom>
          <a:noFill/>
        </p:spPr>
        <p:txBody>
          <a:bodyPr wrap="square" rtlCol="0">
            <a:spAutoFit/>
          </a:bodyPr>
          <a:lstStyle/>
          <a:p>
            <a:pPr algn="ctr" defTabSz="685783"/>
            <a:r>
              <a:rPr lang="en-US" sz="1200" dirty="0"/>
              <a:t>Intel System </a:t>
            </a:r>
          </a:p>
          <a:p>
            <a:pPr algn="ctr" defTabSz="685783"/>
            <a:r>
              <a:rPr lang="en-US" sz="1200" dirty="0"/>
              <a:t>Memory Controller, </a:t>
            </a:r>
          </a:p>
          <a:p>
            <a:pPr algn="ctr" defTabSz="685783"/>
            <a:r>
              <a:rPr lang="en-US" sz="1200" dirty="0"/>
              <a:t>Interface HW, and SW IP</a:t>
            </a:r>
          </a:p>
          <a:p>
            <a:pPr algn="ctr" defTabSz="685783"/>
            <a:endParaRPr lang="en-US" sz="1125" dirty="0">
              <a:solidFill>
                <a:prstClr val="white"/>
              </a:solidFill>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29043" y="2427502"/>
            <a:ext cx="1461640" cy="1531056"/>
          </a:xfrm>
          <a:prstGeom prst="rect">
            <a:avLst/>
          </a:prstGeom>
          <a:effectLst/>
        </p:spPr>
      </p:pic>
      <p:cxnSp>
        <p:nvCxnSpPr>
          <p:cNvPr id="22" name="Straight Connector 21"/>
          <p:cNvCxnSpPr/>
          <p:nvPr/>
        </p:nvCxnSpPr>
        <p:spPr bwMode="auto">
          <a:xfrm flipV="1">
            <a:off x="3029239"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3" name="Straight Connector 22"/>
          <p:cNvCxnSpPr/>
          <p:nvPr/>
        </p:nvCxnSpPr>
        <p:spPr bwMode="auto">
          <a:xfrm flipV="1">
            <a:off x="3026128" y="3464331"/>
            <a:ext cx="3111" cy="1093841"/>
          </a:xfrm>
          <a:prstGeom prst="line">
            <a:avLst/>
          </a:prstGeom>
          <a:noFill/>
          <a:ln w="28575" cap="flat" cmpd="sng" algn="ctr">
            <a:solidFill>
              <a:schemeClr val="tx1"/>
            </a:solidFill>
            <a:prstDash val="sysDot"/>
            <a:round/>
            <a:headEnd type="none" w="med" len="med"/>
            <a:tailEnd type="none" w="med" len="med"/>
          </a:ln>
          <a:effectLst/>
        </p:spPr>
      </p:cxnSp>
      <p:sp>
        <p:nvSpPr>
          <p:cNvPr id="24" name="TextBox 23"/>
          <p:cNvSpPr txBox="1"/>
          <p:nvPr/>
        </p:nvSpPr>
        <p:spPr>
          <a:xfrm>
            <a:off x="763462" y="4031919"/>
            <a:ext cx="1760804" cy="611706"/>
          </a:xfrm>
          <a:prstGeom prst="rect">
            <a:avLst/>
          </a:prstGeom>
          <a:noFill/>
        </p:spPr>
        <p:txBody>
          <a:bodyPr wrap="square" rtlCol="0">
            <a:spAutoFit/>
          </a:bodyPr>
          <a:lstStyle/>
          <a:p>
            <a:pPr algn="ctr" defTabSz="685783"/>
            <a:r>
              <a:rPr lang="en-US" sz="1125" dirty="0"/>
              <a:t>Breakthrough material advances for scalability &amp; high performance </a:t>
            </a:r>
          </a:p>
        </p:txBody>
      </p:sp>
      <p:sp>
        <p:nvSpPr>
          <p:cNvPr id="25" name="Equal 24"/>
          <p:cNvSpPr/>
          <p:nvPr/>
        </p:nvSpPr>
        <p:spPr>
          <a:xfrm>
            <a:off x="5888247" y="2781631"/>
            <a:ext cx="525770" cy="700802"/>
          </a:xfrm>
          <a:prstGeom prst="mathEqual">
            <a:avLst/>
          </a:prstGeom>
          <a:solidFill>
            <a:schemeClr val="tx2"/>
          </a:solidFill>
          <a:effectLst>
            <a:outerShdw blurRad="50800" dist="50800" dir="5400000" sx="84000" sy="84000" algn="ctr" rotWithShape="0">
              <a:srgbClr val="000000">
                <a:alpha val="43137"/>
              </a:srgbClr>
            </a:outerShdw>
          </a:effectLst>
        </p:spPr>
        <p:txBody>
          <a:bodyPr wrap="square" rtlCol="0" anchor="ctr">
            <a:spAutoFit/>
          </a:bodyPr>
          <a:lstStyle/>
          <a:p>
            <a:pPr algn="ctr" defTabSz="731390" fontAlgn="base">
              <a:lnSpc>
                <a:spcPct val="70000"/>
              </a:lnSpc>
              <a:spcBef>
                <a:spcPct val="0"/>
              </a:spcBef>
              <a:spcAft>
                <a:spcPct val="0"/>
              </a:spcAft>
            </a:pPr>
            <a:endParaRPr lang="en-US" sz="3000" b="1" kern="0"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endParaRPr>
          </a:p>
        </p:txBody>
      </p:sp>
      <p:cxnSp>
        <p:nvCxnSpPr>
          <p:cNvPr id="26" name="Straight Connector 25"/>
          <p:cNvCxnSpPr/>
          <p:nvPr/>
        </p:nvCxnSpPr>
        <p:spPr bwMode="auto">
          <a:xfrm flipV="1">
            <a:off x="6143168" y="1755385"/>
            <a:ext cx="3111" cy="1093841"/>
          </a:xfrm>
          <a:prstGeom prst="line">
            <a:avLst/>
          </a:prstGeom>
          <a:noFill/>
          <a:ln w="28575" cap="flat" cmpd="sng" algn="ctr">
            <a:solidFill>
              <a:schemeClr val="tx1"/>
            </a:solidFill>
            <a:prstDash val="sysDot"/>
            <a:round/>
            <a:headEnd type="none" w="med" len="med"/>
            <a:tailEnd type="none" w="med" len="med"/>
          </a:ln>
          <a:effectLst/>
        </p:spPr>
      </p:cxnSp>
      <p:cxnSp>
        <p:nvCxnSpPr>
          <p:cNvPr id="27" name="Straight Connector 26"/>
          <p:cNvCxnSpPr/>
          <p:nvPr/>
        </p:nvCxnSpPr>
        <p:spPr bwMode="auto">
          <a:xfrm flipH="1" flipV="1">
            <a:off x="6143168" y="3464332"/>
            <a:ext cx="7964" cy="1044347"/>
          </a:xfrm>
          <a:prstGeom prst="line">
            <a:avLst/>
          </a:prstGeom>
          <a:noFill/>
          <a:ln w="28575" cap="flat" cmpd="sng" algn="ctr">
            <a:solidFill>
              <a:schemeClr val="tx1"/>
            </a:solidFill>
            <a:prstDash val="sysDot"/>
            <a:round/>
            <a:headEnd type="none" w="med" len="med"/>
            <a:tailEnd type="none" w="med" len="med"/>
          </a:ln>
          <a:effectLst/>
        </p:spPr>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56829" y="2266755"/>
            <a:ext cx="2119691" cy="1030170"/>
          </a:xfrm>
          <a:prstGeom prst="rect">
            <a:avLst/>
          </a:prstGeom>
        </p:spPr>
      </p:pic>
      <p:sp>
        <p:nvSpPr>
          <p:cNvPr id="30" name="Rectangle 29"/>
          <p:cNvSpPr/>
          <p:nvPr/>
        </p:nvSpPr>
        <p:spPr>
          <a:xfrm>
            <a:off x="6852040" y="1690041"/>
            <a:ext cx="1534334" cy="523220"/>
          </a:xfrm>
          <a:prstGeom prst="rect">
            <a:avLst/>
          </a:prstGeom>
        </p:spPr>
        <p:txBody>
          <a:bodyPr wrap="square">
            <a:spAutoFit/>
          </a:bodyPr>
          <a:lstStyle/>
          <a:p>
            <a:pPr algn="ctr" defTabSz="285696">
              <a:spcBef>
                <a:spcPct val="0"/>
              </a:spcBef>
              <a:spcAft>
                <a:spcPts val="250"/>
              </a:spcAft>
              <a:defRPr/>
            </a:pPr>
            <a:r>
              <a:rPr lang="en-US" sz="1400" b="1" kern="0" dirty="0">
                <a:latin typeface="+mj-lt"/>
                <a:ea typeface="Intel Clear Pro" panose="020B0804020202060201" pitchFamily="34" charset="0"/>
                <a:cs typeface="Intel Clear Pro" panose="020B0804020202060201" pitchFamily="34" charset="0"/>
              </a:rPr>
              <a:t>Intel® Optane™ Technology</a:t>
            </a:r>
          </a:p>
        </p:txBody>
      </p:sp>
      <p:graphicFrame>
        <p:nvGraphicFramePr>
          <p:cNvPr id="3" name="Diagram 2"/>
          <p:cNvGraphicFramePr/>
          <p:nvPr>
            <p:extLst>
              <p:ext uri="{D42A27DB-BD31-4B8C-83A1-F6EECF244321}">
                <p14:modId xmlns:p14="http://schemas.microsoft.com/office/powerpoint/2010/main" val="3974680051"/>
              </p:ext>
            </p:extLst>
          </p:nvPr>
        </p:nvGraphicFramePr>
        <p:xfrm>
          <a:off x="3254477" y="2374942"/>
          <a:ext cx="2633769" cy="14294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8" name="Picture 27">
            <a:extLst>
              <a:ext uri="{FF2B5EF4-FFF2-40B4-BE49-F238E27FC236}">
                <a16:creationId xmlns:a16="http://schemas.microsoft.com/office/drawing/2014/main" id="{570B05B1-B4FD-45E1-90DF-27282ABB4D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97719" y="3465003"/>
            <a:ext cx="1697739" cy="996292"/>
          </a:xfrm>
          <a:prstGeom prst="rect">
            <a:avLst/>
          </a:prstGeom>
        </p:spPr>
      </p:pic>
    </p:spTree>
    <p:custDataLst>
      <p:tags r:id="rId1"/>
    </p:custDataLst>
    <p:extLst>
      <p:ext uri="{BB962C8B-B14F-4D97-AF65-F5344CB8AC3E}">
        <p14:creationId xmlns:p14="http://schemas.microsoft.com/office/powerpoint/2010/main" val="1139955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b="1" dirty="0">
                <a:latin typeface="Segoe UI Semibold" panose="020B0702040204020203" pitchFamily="34" charset="0"/>
                <a:cs typeface="Segoe UI Semibold" panose="020B0702040204020203" pitchFamily="34" charset="0"/>
              </a:rPr>
              <a:t>Reduced Query Runtimes</a:t>
            </a:r>
            <a:r>
              <a:rPr lang="en-US" sz="2700" b="1" baseline="30000" dirty="0">
                <a:latin typeface="Segoe UI Semibold" panose="020B0702040204020203" pitchFamily="34" charset="0"/>
                <a:cs typeface="Segoe UI Semibold" panose="020B0702040204020203" pitchFamily="34" charset="0"/>
              </a:rPr>
              <a:t>4</a:t>
            </a:r>
          </a:p>
        </p:txBody>
      </p:sp>
      <p:sp>
        <p:nvSpPr>
          <p:cNvPr id="2" name="Slide Number Placeholder 1"/>
          <p:cNvSpPr>
            <a:spLocks noGrp="1"/>
          </p:cNvSpPr>
          <p:nvPr>
            <p:ph type="sldNum" sz="quarter" idx="4294967295"/>
          </p:nvPr>
        </p:nvSpPr>
        <p:spPr>
          <a:xfrm>
            <a:off x="8789988" y="4938713"/>
            <a:ext cx="354012" cy="204787"/>
          </a:xfrm>
          <a:prstGeom prst="rect">
            <a:avLst/>
          </a:prstGeom>
        </p:spPr>
        <p:txBody>
          <a:bodyPr/>
          <a:lstStyle/>
          <a:p>
            <a:pPr eaLnBrk="0" fontAlgn="base" hangingPunct="0">
              <a:spcBef>
                <a:spcPct val="50000"/>
              </a:spcBef>
              <a:spcAft>
                <a:spcPct val="0"/>
              </a:spcAft>
            </a:pPr>
            <a:fld id="{FD44707B-D922-47D5-BD24-D96E91B70543}" type="slidenum">
              <a:rPr lang="en-US" smtClean="0"/>
              <a:pPr eaLnBrk="0" fontAlgn="base" hangingPunct="0">
                <a:spcBef>
                  <a:spcPct val="50000"/>
                </a:spcBef>
                <a:spcAft>
                  <a:spcPct val="0"/>
                </a:spcAft>
              </a:pPr>
              <a:t>28</a:t>
            </a:fld>
            <a:endParaRPr lang="en-US" dirty="0"/>
          </a:p>
        </p:txBody>
      </p:sp>
      <p:sp>
        <p:nvSpPr>
          <p:cNvPr id="101" name="Rectangle 100">
            <a:extLst>
              <a:ext uri="{FF2B5EF4-FFF2-40B4-BE49-F238E27FC236}">
                <a16:creationId xmlns:a16="http://schemas.microsoft.com/office/drawing/2014/main" id="{203DB394-F3EA-41CB-9C17-48B93BAED23F}"/>
              </a:ext>
            </a:extLst>
          </p:cNvPr>
          <p:cNvSpPr/>
          <p:nvPr/>
        </p:nvSpPr>
        <p:spPr bwMode="auto">
          <a:xfrm>
            <a:off x="400051" y="868143"/>
            <a:ext cx="8338181" cy="318549"/>
          </a:xfrm>
          <a:prstGeom prst="rect">
            <a:avLst/>
          </a:prstGeom>
        </p:spPr>
        <p:txBody>
          <a:bodyPr vert="horz" wrap="square" lIns="0" tIns="34290" rIns="109728" bIns="3429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lnSpc>
                <a:spcPct val="90000"/>
              </a:lnSpc>
              <a:spcBef>
                <a:spcPct val="0"/>
              </a:spcBef>
              <a:defRPr/>
            </a:pPr>
            <a:r>
              <a:rPr lang="en-US" b="1" dirty="0">
                <a:ln w="3175">
                  <a:noFill/>
                </a:ln>
                <a:solidFill>
                  <a:srgbClr val="0078D4"/>
                </a:solidFill>
                <a:latin typeface="Segoe UI Semibold"/>
                <a:cs typeface="Segoe UI Semilight" charset="0"/>
              </a:rPr>
              <a:t>With 2</a:t>
            </a:r>
            <a:r>
              <a:rPr lang="en-US" b="1" baseline="30000" dirty="0">
                <a:ln w="3175">
                  <a:noFill/>
                </a:ln>
                <a:solidFill>
                  <a:srgbClr val="0078D4"/>
                </a:solidFill>
                <a:latin typeface="Segoe UI Semibold"/>
                <a:cs typeface="Segoe UI Semilight" charset="0"/>
              </a:rPr>
              <a:t>nd</a:t>
            </a:r>
            <a:r>
              <a:rPr lang="en-US" b="1" dirty="0">
                <a:ln w="3175">
                  <a:noFill/>
                </a:ln>
                <a:solidFill>
                  <a:srgbClr val="0078D4"/>
                </a:solidFill>
                <a:latin typeface="Segoe UI Semibold"/>
                <a:cs typeface="Segoe UI Semilight" charset="0"/>
              </a:rPr>
              <a:t> Gen Intel</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Xeon</a:t>
            </a:r>
            <a:r>
              <a:rPr lang="en-US" b="1" baseline="30000" dirty="0">
                <a:ln w="3175">
                  <a:noFill/>
                </a:ln>
                <a:solidFill>
                  <a:srgbClr val="0078D4"/>
                </a:solidFill>
                <a:latin typeface="Segoe UI Semibold"/>
                <a:cs typeface="Segoe UI Semilight" charset="0"/>
              </a:rPr>
              <a:t>®</a:t>
            </a:r>
            <a:r>
              <a:rPr lang="en-US" b="1" dirty="0">
                <a:ln w="3175">
                  <a:noFill/>
                </a:ln>
                <a:solidFill>
                  <a:srgbClr val="0078D4"/>
                </a:solidFill>
                <a:latin typeface="Segoe UI Semibold"/>
                <a:cs typeface="Segoe UI Semilight" charset="0"/>
              </a:rPr>
              <a:t> Scalable Processor + SQL Server 2017</a:t>
            </a:r>
          </a:p>
        </p:txBody>
      </p:sp>
      <p:pic>
        <p:nvPicPr>
          <p:cNvPr id="119" name="Picture 118">
            <a:extLst>
              <a:ext uri="{FF2B5EF4-FFF2-40B4-BE49-F238E27FC236}">
                <a16:creationId xmlns:a16="http://schemas.microsoft.com/office/drawing/2014/main" id="{4CBB4684-46AF-BF46-95E9-4E6AA2A4AE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5164" y="4455563"/>
            <a:ext cx="603381" cy="152941"/>
          </a:xfrm>
          <a:prstGeom prst="rect">
            <a:avLst/>
          </a:prstGeom>
        </p:spPr>
      </p:pic>
      <p:pic>
        <p:nvPicPr>
          <p:cNvPr id="214" name="Picture 213">
            <a:extLst>
              <a:ext uri="{FF2B5EF4-FFF2-40B4-BE49-F238E27FC236}">
                <a16:creationId xmlns:a16="http://schemas.microsoft.com/office/drawing/2014/main" id="{07D96916-2C83-D149-9FC9-334CE01A10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1600" y="4455253"/>
            <a:ext cx="286268" cy="189877"/>
          </a:xfrm>
          <a:prstGeom prst="rect">
            <a:avLst/>
          </a:prstGeom>
        </p:spPr>
      </p:pic>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3" y="4608505"/>
            <a:ext cx="7039271" cy="5311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6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600" dirty="0">
                <a:solidFill>
                  <a:schemeClr val="bg1"/>
                </a:solidFill>
              </a:rPr>
              <a:t> </a:t>
            </a:r>
            <a:r>
              <a:rPr lang="en-US" altLang="en-US" sz="600" dirty="0">
                <a:solidFill>
                  <a:schemeClr val="bg1"/>
                </a:solidFill>
                <a:hlinkClick r:id="rId7"/>
              </a:rPr>
              <a:t>www.intel.com/benchmarks</a:t>
            </a:r>
            <a:r>
              <a:rPr lang="en-US" altLang="en-US" sz="600" baseline="30000" dirty="0">
                <a:solidFill>
                  <a:schemeClr val="bg1"/>
                </a:solidFill>
              </a:rPr>
              <a:t>. </a:t>
            </a:r>
          </a:p>
          <a:p>
            <a:pPr marL="0" indent="0">
              <a:buNone/>
            </a:pPr>
            <a:r>
              <a:rPr lang="en-US" altLang="en-US" sz="600" baseline="30000" dirty="0"/>
              <a:t>4</a:t>
            </a:r>
            <a:r>
              <a:rPr lang="en-US" altLang="en-US" sz="600" dirty="0"/>
              <a:t> Configuration: See Notices &amp; Disclaimers</a:t>
            </a:r>
          </a:p>
        </p:txBody>
      </p:sp>
      <p:pic>
        <p:nvPicPr>
          <p:cNvPr id="3" name="MS_SQL_Modernization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767070" y="1198352"/>
            <a:ext cx="5522552" cy="3410152"/>
          </a:xfrm>
          <a:prstGeom prst="rect">
            <a:avLst/>
          </a:prstGeom>
        </p:spPr>
      </p:pic>
    </p:spTree>
    <p:extLst>
      <p:ext uri="{BB962C8B-B14F-4D97-AF65-F5344CB8AC3E}">
        <p14:creationId xmlns:p14="http://schemas.microsoft.com/office/powerpoint/2010/main" val="50130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5F48-B0E2-4851-AB69-E04EDBDF9346}"/>
              </a:ext>
            </a:extLst>
          </p:cNvPr>
          <p:cNvSpPr>
            <a:spLocks noGrp="1"/>
          </p:cNvSpPr>
          <p:nvPr>
            <p:ph type="title"/>
          </p:nvPr>
        </p:nvSpPr>
        <p:spPr>
          <a:xfrm>
            <a:off x="312744" y="208676"/>
            <a:ext cx="8431205" cy="843290"/>
          </a:xfrm>
        </p:spPr>
        <p:txBody>
          <a:bodyPr/>
          <a:lstStyle/>
          <a:p>
            <a:r>
              <a:rPr lang="en-US" sz="2700" dirty="0">
                <a:latin typeface="Segoe UI Semibold" panose="020B0702040204020203" pitchFamily="34" charset="0"/>
                <a:cs typeface="Segoe UI Semibold" panose="020B0702040204020203" pitchFamily="34" charset="0"/>
              </a:rPr>
              <a:t>Faster Query Performance </a:t>
            </a:r>
            <a:br>
              <a:rPr lang="en-US" sz="2700" dirty="0">
                <a:latin typeface="Segoe UI Semibold" panose="020B0702040204020203" pitchFamily="34" charset="0"/>
                <a:cs typeface="Segoe UI Semibold" panose="020B0702040204020203" pitchFamily="34" charset="0"/>
              </a:rPr>
            </a:br>
            <a:r>
              <a:rPr lang="en-US" sz="2700" dirty="0">
                <a:latin typeface="Segoe UI Semibold" panose="020B0702040204020203" pitchFamily="34" charset="0"/>
                <a:cs typeface="Segoe UI Semibold" panose="020B0702040204020203" pitchFamily="34" charset="0"/>
              </a:rPr>
              <a:t>with 2nd Gen Intel® Xeon®  Processor + SQL Server</a:t>
            </a:r>
          </a:p>
        </p:txBody>
      </p:sp>
      <p:sp>
        <p:nvSpPr>
          <p:cNvPr id="7" name="Slide Number Placeholder 6">
            <a:extLst>
              <a:ext uri="{FF2B5EF4-FFF2-40B4-BE49-F238E27FC236}">
                <a16:creationId xmlns:a16="http://schemas.microsoft.com/office/drawing/2014/main" id="{ABD2E1B5-9FF0-48CC-86DA-C0EE6DCA11F1}"/>
              </a:ext>
            </a:extLst>
          </p:cNvPr>
          <p:cNvSpPr>
            <a:spLocks noGrp="1"/>
          </p:cNvSpPr>
          <p:nvPr>
            <p:ph type="sldNum" sz="quarter" idx="4294967295"/>
          </p:nvPr>
        </p:nvSpPr>
        <p:spPr>
          <a:xfrm>
            <a:off x="9015413" y="4914900"/>
            <a:ext cx="128587" cy="1238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E2556C5-CE8C-6547-B838-EA80C61A4AF7}" type="slidenum">
              <a:rPr kumimoji="0" lang="en-US" sz="800" b="0" i="0" u="none" strike="noStrike" kern="1200" cap="none" spc="0" normalizeH="0" baseline="0" noProof="0">
                <a:ln>
                  <a:noFill/>
                </a:ln>
                <a:solidFill>
                  <a:srgbClr val="FFFFFF"/>
                </a:solidFill>
                <a:effectLst/>
                <a:uLnTx/>
                <a:uFillTx/>
                <a:latin typeface="Intel Clear"/>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srgbClr val="FFFFFF"/>
              </a:solidFill>
              <a:effectLst/>
              <a:uLnTx/>
              <a:uFillTx/>
              <a:latin typeface="Intel Clear"/>
              <a:ea typeface="+mn-ea"/>
              <a:cs typeface="Arial" panose="020B0604020202020204" pitchFamily="34" charset="0"/>
            </a:endParaRPr>
          </a:p>
        </p:txBody>
      </p:sp>
      <p:grpSp>
        <p:nvGrpSpPr>
          <p:cNvPr id="3" name="Group 2"/>
          <p:cNvGrpSpPr/>
          <p:nvPr/>
        </p:nvGrpSpPr>
        <p:grpSpPr>
          <a:xfrm>
            <a:off x="353962" y="1170155"/>
            <a:ext cx="4742535" cy="1188494"/>
            <a:chOff x="353963" y="1041240"/>
            <a:chExt cx="4838552" cy="1502902"/>
          </a:xfrm>
        </p:grpSpPr>
        <p:sp>
          <p:nvSpPr>
            <p:cNvPr id="55" name="Rectangle 54"/>
            <p:cNvSpPr/>
            <p:nvPr/>
          </p:nvSpPr>
          <p:spPr>
            <a:xfrm>
              <a:off x="353963" y="1594073"/>
              <a:ext cx="1243780" cy="934073"/>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Past Customer Experience</a:t>
              </a:r>
            </a:p>
          </p:txBody>
        </p:sp>
        <p:sp>
          <p:nvSpPr>
            <p:cNvPr id="52" name="Content Placeholder 11"/>
            <p:cNvSpPr txBox="1">
              <a:spLocks/>
            </p:cNvSpPr>
            <p:nvPr/>
          </p:nvSpPr>
          <p:spPr>
            <a:xfrm>
              <a:off x="1646904" y="1041240"/>
              <a:ext cx="3545611" cy="583795"/>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Faster Data Warehouse Query Performance with latest sw &amp; hw</a:t>
              </a:r>
              <a:endParaRPr kumimoji="0" lang="en-US" sz="11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endParaRPr>
            </a:p>
          </p:txBody>
        </p:sp>
        <p:sp>
          <p:nvSpPr>
            <p:cNvPr id="58" name="Content Placeholder 11"/>
            <p:cNvSpPr txBox="1">
              <a:spLocks/>
            </p:cNvSpPr>
            <p:nvPr/>
          </p:nvSpPr>
          <p:spPr>
            <a:xfrm>
              <a:off x="1646904" y="1578077"/>
              <a:ext cx="3545611" cy="966065"/>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33,681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 with a 4 year old system</a:t>
              </a:r>
            </a:p>
          </p:txBody>
        </p:sp>
      </p:grpSp>
      <p:grpSp>
        <p:nvGrpSpPr>
          <p:cNvPr id="11" name="Group 10"/>
          <p:cNvGrpSpPr/>
          <p:nvPr/>
        </p:nvGrpSpPr>
        <p:grpSpPr>
          <a:xfrm>
            <a:off x="353962" y="1594685"/>
            <a:ext cx="8125898" cy="2819320"/>
            <a:chOff x="353963" y="1771836"/>
            <a:chExt cx="8125898" cy="2819320"/>
          </a:xfrm>
        </p:grpSpPr>
        <p:grpSp>
          <p:nvGrpSpPr>
            <p:cNvPr id="10" name="Group 9"/>
            <p:cNvGrpSpPr/>
            <p:nvPr/>
          </p:nvGrpSpPr>
          <p:grpSpPr>
            <a:xfrm>
              <a:off x="5341534" y="1771836"/>
              <a:ext cx="3138327" cy="2819320"/>
              <a:chOff x="5341534" y="1771836"/>
              <a:chExt cx="3138327" cy="2819320"/>
            </a:xfrm>
          </p:grpSpPr>
          <p:graphicFrame>
            <p:nvGraphicFramePr>
              <p:cNvPr id="25" name="Chart 24"/>
              <p:cNvGraphicFramePr/>
              <p:nvPr/>
            </p:nvGraphicFramePr>
            <p:xfrm>
              <a:off x="5341534" y="1771836"/>
              <a:ext cx="3138327" cy="2819320"/>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Arrow Connector 5"/>
              <p:cNvCxnSpPr/>
              <p:nvPr/>
            </p:nvCxnSpPr>
            <p:spPr>
              <a:xfrm flipV="1">
                <a:off x="6251787" y="2113280"/>
                <a:ext cx="1022773" cy="1246894"/>
              </a:xfrm>
              <a:prstGeom prst="straightConnector1">
                <a:avLst/>
              </a:prstGeom>
              <a:ln w="12700" cap="rnd">
                <a:solidFill>
                  <a:srgbClr val="FFC20E"/>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53963" y="2595716"/>
              <a:ext cx="4742535" cy="1563458"/>
              <a:chOff x="353963" y="2595716"/>
              <a:chExt cx="4742535" cy="1563458"/>
            </a:xfrm>
          </p:grpSpPr>
          <p:grpSp>
            <p:nvGrpSpPr>
              <p:cNvPr id="5" name="Group 4"/>
              <p:cNvGrpSpPr/>
              <p:nvPr/>
            </p:nvGrpSpPr>
            <p:grpSpPr>
              <a:xfrm>
                <a:off x="353963" y="2595716"/>
                <a:ext cx="4742535" cy="1563458"/>
                <a:chOff x="353963" y="2595716"/>
                <a:chExt cx="4838552" cy="1563458"/>
              </a:xfrm>
            </p:grpSpPr>
            <p:sp>
              <p:nvSpPr>
                <p:cNvPr id="56" name="Rectangle 55"/>
                <p:cNvSpPr/>
                <p:nvPr/>
              </p:nvSpPr>
              <p:spPr>
                <a:xfrm>
                  <a:off x="353963" y="2990842"/>
                  <a:ext cx="1243780" cy="738664"/>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all" spc="0" normalizeH="0" baseline="0" noProof="0" dirty="0">
                      <a:ln>
                        <a:noFill/>
                      </a:ln>
                      <a:solidFill>
                        <a:srgbClr val="0071C5"/>
                      </a:solidFill>
                      <a:effectLst/>
                      <a:uLnTx/>
                      <a:uFillTx/>
                      <a:latin typeface="Segoe UI Light" panose="020B0502040204020203" pitchFamily="34" charset="0"/>
                      <a:ea typeface="+mn-ea"/>
                      <a:cs typeface="Segoe UI Light" panose="020B0502040204020203" pitchFamily="34" charset="0"/>
                    </a:rPr>
                    <a:t>Customer Experience Today</a:t>
                  </a:r>
                </a:p>
              </p:txBody>
            </p:sp>
            <p:sp>
              <p:nvSpPr>
                <p:cNvPr id="61" name="Content Placeholder 11"/>
                <p:cNvSpPr txBox="1">
                  <a:spLocks/>
                </p:cNvSpPr>
                <p:nvPr/>
              </p:nvSpPr>
              <p:spPr>
                <a:xfrm>
                  <a:off x="1646904" y="2595716"/>
                  <a:ext cx="3545611" cy="1563458"/>
                </a:xfrm>
                <a:prstGeom prst="rect">
                  <a:avLst/>
                </a:prstGeom>
                <a:noFill/>
                <a:ln w="9525" algn="ctr">
                  <a:solidFill>
                    <a:schemeClr val="accent2"/>
                  </a:solidFill>
                  <a:miter lim="800000"/>
                  <a:headEnd type="none" w="sm" len="sm"/>
                  <a:tailEnd type="none" w="sm" len="sm"/>
                </a:ln>
                <a:effectLst/>
              </p:spPr>
              <p:txBody>
                <a:bodyPr wrap="square" lIns="91440" tIns="45720" rIns="91440" bIns="45720" anchor="ctr" anchorCtr="0">
                  <a:noAutofit/>
                </a:bodyPr>
                <a:lstStyle>
                  <a:defPPr>
                    <a:defRPr lang="en-US"/>
                  </a:defPPr>
                  <a:lvl1pPr marL="0" algn="l" defTabSz="457200" rtl="0" eaLnBrk="1" latinLnBrk="0" hangingPunct="1">
                    <a:defRPr lang="en-US" sz="800" kern="1200" smtClean="0">
                      <a:solidFill>
                        <a:srgbClr val="FFFFFF"/>
                      </a:solidFill>
                      <a:latin typeface="+mn-lt"/>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dirty="0">
                    <a:ln>
                      <a:noFill/>
                    </a:ln>
                    <a:solidFill>
                      <a:prstClr val="black">
                        <a:lumMod val="65000"/>
                        <a:lumOff val="35000"/>
                      </a:prstClr>
                    </a:solidFill>
                    <a:effectLst/>
                    <a:uLnTx/>
                    <a:uFillTx/>
                    <a:latin typeface="Intel Clear"/>
                    <a:ea typeface="Intel Clear Light" panose="020B0404020203020204" pitchFamily="34" charset="0"/>
                    <a:cs typeface="Intel Clear Light" panose="020B0404020203020204" pitchFamily="34" charset="0"/>
                  </a:endParaRPr>
                </a:p>
              </p:txBody>
            </p:sp>
            <p:sp>
              <p:nvSpPr>
                <p:cNvPr id="69" name="Rectangle 68"/>
                <p:cNvSpPr/>
                <p:nvPr/>
              </p:nvSpPr>
              <p:spPr>
                <a:xfrm>
                  <a:off x="1646899" y="2922580"/>
                  <a:ext cx="3545611" cy="830997"/>
                </a:xfrm>
                <a:prstGeom prst="rect">
                  <a:avLst/>
                </a:prstGeom>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With 2nd Gen Intel® Xeon® Scalable processors: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71C5"/>
                      </a:solidFill>
                      <a:effectLst/>
                      <a:uLnTx/>
                      <a:uFillTx/>
                      <a:latin typeface="Segoe UI"/>
                      <a:ea typeface="Intel Clear Light" panose="020B0404020203020204" pitchFamily="34" charset="0"/>
                      <a:cs typeface="Intel Clear Light" panose="020B0404020203020204" pitchFamily="34" charset="0"/>
                    </a:rPr>
                    <a:t>836,261</a:t>
                  </a: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queries per hour </a:t>
                  </a:r>
                  <a:b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br>
                  <a:r>
                    <a:rPr kumimoji="0" lang="en-US" sz="12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at 1TB scale factor</a:t>
                  </a:r>
                </a:p>
              </p:txBody>
            </p:sp>
            <p:sp>
              <p:nvSpPr>
                <p:cNvPr id="72" name="Rectangle 71"/>
                <p:cNvSpPr/>
                <p:nvPr/>
              </p:nvSpPr>
              <p:spPr>
                <a:xfrm>
                  <a:off x="1646899" y="3720595"/>
                  <a:ext cx="3545611" cy="400110"/>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24.8</a:t>
                  </a:r>
                  <a:r>
                    <a:rPr kumimoji="0" lang="en-US" sz="1400" b="0" i="0" u="none" strike="noStrike" kern="1200" cap="none" spc="0" normalizeH="0" baseline="0" noProof="0" dirty="0">
                      <a:ln>
                        <a:noFill/>
                      </a:ln>
                      <a:solidFill>
                        <a:prstClr val="white"/>
                      </a:solidFill>
                      <a:effectLst/>
                      <a:uLnTx/>
                      <a:uFillTx/>
                      <a:latin typeface="Segoe UI"/>
                      <a:ea typeface="Intel Clear Light" panose="020B0404020203020204" pitchFamily="34" charset="0"/>
                      <a:cs typeface="Intel Clear Light" panose="020B0404020203020204" pitchFamily="34" charset="0"/>
                    </a:rPr>
                    <a:t>X</a:t>
                  </a: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 </a:t>
                  </a:r>
                  <a:r>
                    <a:rPr kumimoji="0" lang="en-US" sz="1200" b="0" i="0" u="none" strike="noStrike" kern="1200" cap="none" spc="0" normalizeH="0" baseline="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rPr>
                    <a:t>better</a:t>
                  </a:r>
                  <a:endParaRPr kumimoji="0" lang="en-US" sz="1200" b="0" i="0" u="none" strike="noStrike" kern="1200" cap="none" spc="0" normalizeH="0" baseline="30000" noProof="0" dirty="0">
                    <a:ln>
                      <a:noFill/>
                    </a:ln>
                    <a:solidFill>
                      <a:srgbClr val="FFFFFF"/>
                    </a:solidFill>
                    <a:effectLst/>
                    <a:uLnTx/>
                    <a:uFillTx/>
                    <a:latin typeface="Segoe UI"/>
                    <a:ea typeface="Intel Clear Light" panose="020B0404020203020204" pitchFamily="34" charset="0"/>
                    <a:cs typeface="Intel Clear Light" panose="020B0404020203020204" pitchFamily="34" charset="0"/>
                  </a:endParaRPr>
                </a:p>
              </p:txBody>
            </p:sp>
          </p:grpSp>
          <p:pic>
            <p:nvPicPr>
              <p:cNvPr id="28" name="Picture 27">
                <a:extLst>
                  <a:ext uri="{FF2B5EF4-FFF2-40B4-BE49-F238E27FC236}">
                    <a16:creationId xmlns:a16="http://schemas.microsoft.com/office/drawing/2014/main" id="{D87861C7-3FD4-4B7E-9E12-C5B929D7E8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9300" y="2642501"/>
                <a:ext cx="279133" cy="285874"/>
              </a:xfrm>
              <a:prstGeom prst="rect">
                <a:avLst/>
              </a:prstGeom>
            </p:spPr>
          </p:pic>
        </p:grpSp>
      </p:grpSp>
      <p:sp>
        <p:nvSpPr>
          <p:cNvPr id="4" name="TextBox 3"/>
          <p:cNvSpPr txBox="1"/>
          <p:nvPr/>
        </p:nvSpPr>
        <p:spPr>
          <a:xfrm>
            <a:off x="4727099" y="1353942"/>
            <a:ext cx="18802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lumMod val="65000"/>
                    <a:lumOff val="35000"/>
                  </a:prstClr>
                </a:solidFill>
                <a:effectLst/>
                <a:uLnTx/>
                <a:uFillTx/>
                <a:latin typeface="Segoe UI"/>
                <a:ea typeface="Intel Clear Light" panose="020B0404020203020204" pitchFamily="34" charset="0"/>
                <a:cs typeface="Intel Clear Light" panose="020B0404020203020204" pitchFamily="34" charset="0"/>
              </a:rPr>
              <a:t>Queries/hr.</a:t>
            </a:r>
          </a:p>
        </p:txBody>
      </p:sp>
      <p:sp>
        <p:nvSpPr>
          <p:cNvPr id="22" name="Text Placeholder 4">
            <a:extLst>
              <a:ext uri="{FF2B5EF4-FFF2-40B4-BE49-F238E27FC236}">
                <a16:creationId xmlns:a16="http://schemas.microsoft.com/office/drawing/2014/main" id="{EA5CD50D-FFB0-4892-9D23-3CA2E15AA10B}"/>
              </a:ext>
            </a:extLst>
          </p:cNvPr>
          <p:cNvSpPr txBox="1">
            <a:spLocks/>
          </p:cNvSpPr>
          <p:nvPr/>
        </p:nvSpPr>
        <p:spPr>
          <a:xfrm>
            <a:off x="455613" y="4203881"/>
            <a:ext cx="8436076" cy="553998"/>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75000"/>
              </a:lnSpc>
              <a:spcBef>
                <a:spcPts val="0"/>
              </a:spcBef>
              <a:buClr>
                <a:schemeClr val="accent2"/>
              </a:buClr>
              <a:buFont typeface="Arial" pitchFamily="34" charset="0"/>
              <a:buNone/>
              <a:defRPr sz="800" kern="1200">
                <a:solidFill>
                  <a:srgbClr val="93A0A7"/>
                </a:solidFill>
                <a:latin typeface="+mn-lt"/>
                <a:ea typeface="+mn-ea"/>
                <a:cs typeface="+mn-cs"/>
              </a:defRPr>
            </a:lvl1pPr>
            <a:lvl2pPr marL="171450" indent="-114300" algn="l" defTabSz="914400" rtl="0" eaLnBrk="1" latinLnBrk="0" hangingPunct="1">
              <a:spcBef>
                <a:spcPts val="600"/>
              </a:spcBef>
              <a:buClr>
                <a:schemeClr val="tx2"/>
              </a:buClr>
              <a:buFont typeface="Wingdings" panose="05000000000000000000" pitchFamily="2" charset="2"/>
              <a:buChar char="§"/>
              <a:defRPr sz="900" kern="1200">
                <a:solidFill>
                  <a:schemeClr val="tx1">
                    <a:lumMod val="65000"/>
                    <a:lumOff val="35000"/>
                  </a:schemeClr>
                </a:solidFill>
                <a:latin typeface="+mn-lt"/>
                <a:ea typeface="+mn-ea"/>
                <a:cs typeface="+mn-cs"/>
              </a:defRPr>
            </a:lvl2pPr>
            <a:lvl3pPr marL="3429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3pPr>
            <a:lvl4pPr marL="51435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4pPr>
            <a:lvl5pPr marL="6858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Performance results are based on testing by Intel as of 2/8/2019 and may not reflect all publicly available security updates. See configuration disclosures for details. No product or component can be absolutely secure. </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Software and workloads used in performance tests may have been optimized for performance only on Intel microprocessors. Performance tests, such as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SYSmark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and </a:t>
            </a:r>
            <a:r>
              <a:rPr kumimoji="0" lang="en-US" sz="800" b="0" i="0" u="none" strike="noStrike" kern="1200" cap="none" spc="0" normalizeH="0" baseline="0" noProof="0" dirty="0" err="1">
                <a:ln>
                  <a:noFill/>
                </a:ln>
                <a:solidFill>
                  <a:srgbClr val="93A0A7"/>
                </a:solidFill>
                <a:effectLst/>
                <a:uLnTx/>
                <a:uFillTx/>
                <a:latin typeface="Arial Narrow" panose="020B0606020202030204" pitchFamily="34" charset="0"/>
                <a:ea typeface="+mn-ea"/>
                <a:cs typeface="+mn-cs"/>
              </a:rPr>
              <a:t>MobileMark</a:t>
            </a: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www.intel.com/benchmarks. 1. Configuration: See slide 13</a:t>
            </a:r>
          </a:p>
          <a:p>
            <a:pPr marL="0" marR="0" lvl="0" indent="0" algn="l" defTabSz="914400" rtl="0" eaLnBrk="1" fontAlgn="auto" latinLnBrk="0" hangingPunct="1">
              <a:lnSpc>
                <a:spcPct val="75000"/>
              </a:lnSpc>
              <a:spcBef>
                <a:spcPts val="0"/>
              </a:spcBef>
              <a:spcAft>
                <a:spcPts val="0"/>
              </a:spcAft>
              <a:buClr>
                <a:srgbClr val="00AEEF"/>
              </a:buClr>
              <a:buSzTx/>
              <a:buFont typeface="Arial" pitchFamily="34" charset="0"/>
              <a:buNone/>
              <a:tabLst/>
              <a:defRPr/>
            </a:pPr>
            <a:r>
              <a:rPr kumimoji="0" lang="en-US" sz="800" b="0" i="0" u="none" strike="noStrike" kern="1200" cap="none" spc="0" normalizeH="0" baseline="0" noProof="0" dirty="0">
                <a:ln>
                  <a:noFill/>
                </a:ln>
                <a:solidFill>
                  <a:srgbClr val="93A0A7"/>
                </a:solidFill>
                <a:effectLst/>
                <a:uLnTx/>
                <a:uFillTx/>
                <a:latin typeface="Arial Narrow" panose="020B0606020202030204" pitchFamily="34" charset="0"/>
                <a:ea typeface="+mn-ea"/>
                <a:cs typeface="+mn-cs"/>
              </a:rPr>
              <a:t>*Other names and brands may be claimed as the property of others</a:t>
            </a:r>
          </a:p>
        </p:txBody>
      </p:sp>
      <p:pic>
        <p:nvPicPr>
          <p:cNvPr id="29" name="Picture 28">
            <a:extLst>
              <a:ext uri="{FF2B5EF4-FFF2-40B4-BE49-F238E27FC236}">
                <a16:creationId xmlns:a16="http://schemas.microsoft.com/office/drawing/2014/main" id="{9023F1EC-6E0B-40E5-8252-1CE56BF6CE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0000" y="127367"/>
            <a:ext cx="637926" cy="637926"/>
          </a:xfrm>
          <a:prstGeom prst="rect">
            <a:avLst/>
          </a:prstGeom>
        </p:spPr>
      </p:pic>
      <p:sp>
        <p:nvSpPr>
          <p:cNvPr id="23" name="Title 1">
            <a:extLst>
              <a:ext uri="{FF2B5EF4-FFF2-40B4-BE49-F238E27FC236}">
                <a16:creationId xmlns:a16="http://schemas.microsoft.com/office/drawing/2014/main" id="{FC889D59-DF4F-4B2B-9F4B-D7D0AA3798F6}"/>
              </a:ext>
            </a:extLst>
          </p:cNvPr>
          <p:cNvSpPr txBox="1">
            <a:spLocks/>
          </p:cNvSpPr>
          <p:nvPr/>
        </p:nvSpPr>
        <p:spPr>
          <a:xfrm>
            <a:off x="322028" y="251227"/>
            <a:ext cx="8480066" cy="612956"/>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endParaRPr lang="en-US" sz="2700" b="1" spc="-38" dirty="0">
              <a:ln w="3175">
                <a:noFill/>
              </a:ln>
              <a:gradFill>
                <a:gsLst>
                  <a:gs pos="1250">
                    <a:srgbClr val="1A1A1A"/>
                  </a:gs>
                  <a:gs pos="100000">
                    <a:srgbClr val="1A1A1A"/>
                  </a:gs>
                </a:gsLst>
                <a:lin ang="5400000" scaled="0"/>
              </a:gradFill>
              <a:latin typeface="Segoe UI Semibold"/>
              <a:ea typeface="+mn-ea"/>
              <a:cs typeface="Segoe UI" pitchFamily="34" charset="0"/>
            </a:endParaRPr>
          </a:p>
        </p:txBody>
      </p:sp>
    </p:spTree>
    <p:custDataLst>
      <p:tags r:id="rId1"/>
    </p:custDataLst>
    <p:extLst>
      <p:ext uri="{BB962C8B-B14F-4D97-AF65-F5344CB8AC3E}">
        <p14:creationId xmlns:p14="http://schemas.microsoft.com/office/powerpoint/2010/main" val="3263663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p:txBody>
          <a:bodyPr/>
          <a:lstStyle/>
          <a:p>
            <a:r>
              <a:rPr lang="en-US" dirty="0"/>
              <a:t>Modernizing the WideWorldImporters Company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440055" y="1015077"/>
            <a:ext cx="8263890" cy="3600986"/>
          </a:xfrm>
        </p:spPr>
        <p:txBody>
          <a:bodyPr/>
          <a:lstStyle/>
          <a:p>
            <a:r>
              <a:rPr lang="en-US" sz="1800" dirty="0"/>
              <a:t>Mixture of SQL Server 2008, 2014, and 2016 servers</a:t>
            </a:r>
          </a:p>
          <a:p>
            <a:r>
              <a:rPr lang="en-US" sz="1800" dirty="0"/>
              <a:t>Expensive ETL applications for data sources outside of SQL Server</a:t>
            </a:r>
          </a:p>
          <a:p>
            <a:r>
              <a:rPr lang="en-US" sz="1800" dirty="0"/>
              <a:t>Should we use “Big Data” technologies?</a:t>
            </a:r>
          </a:p>
          <a:p>
            <a:r>
              <a:rPr lang="en-US" sz="1800" dirty="0"/>
              <a:t>Query performance tuning expensive</a:t>
            </a:r>
          </a:p>
          <a:p>
            <a:r>
              <a:rPr lang="en-US" sz="1800" dirty="0"/>
              <a:t>Some database applications suffer from I/O performance</a:t>
            </a:r>
          </a:p>
          <a:p>
            <a:r>
              <a:rPr lang="en-US" sz="1800" dirty="0"/>
              <a:t>Need data secure end-to-end with classification and auditing</a:t>
            </a:r>
          </a:p>
          <a:p>
            <a:r>
              <a:rPr lang="en-US" sz="1800" dirty="0"/>
              <a:t>Applications need better availability and less downtime</a:t>
            </a:r>
          </a:p>
          <a:p>
            <a:r>
              <a:rPr lang="en-US" sz="1800" dirty="0"/>
              <a:t>Our company uses a mixture of different operating system platforms</a:t>
            </a:r>
          </a:p>
          <a:p>
            <a:r>
              <a:rPr lang="en-US" sz="1800" dirty="0"/>
              <a:t>Popularity of containerized applications growing</a:t>
            </a:r>
          </a:p>
          <a:p>
            <a:r>
              <a:rPr lang="en-US" sz="1800" dirty="0"/>
              <a:t>What, when, and how should I migrate to the cloud?</a:t>
            </a:r>
          </a:p>
          <a:p>
            <a:r>
              <a:rPr lang="en-US" sz="1800" dirty="0"/>
              <a:t>Desire to build more intelligent applications with AI and Machine Learning</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p:txBody>
          <a:bodyPr/>
          <a:lstStyle/>
          <a:p>
            <a:r>
              <a:rPr lang="en-US" sz="2700" dirty="0">
                <a:latin typeface="Segoe UI Semibold" panose="020B0702040204020203" pitchFamily="34" charset="0"/>
                <a:cs typeface="Segoe UI Semibold" panose="020B0702040204020203" pitchFamily="34" charset="0"/>
              </a:rPr>
              <a:t>Memory Mode Example- Virtualized SQL Server</a:t>
            </a:r>
          </a:p>
        </p:txBody>
      </p:sp>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4" y="4333285"/>
            <a:ext cx="8091118" cy="5311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800" dirty="0"/>
              <a:t>Performance results are based on testing by Intel as of 3/13/2019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a:t>
            </a:r>
            <a:r>
              <a:rPr lang="en-US" altLang="en-US" sz="800" dirty="0" err="1"/>
              <a:t>SYSmark</a:t>
            </a:r>
            <a:r>
              <a:rPr lang="en-US" altLang="en-US" sz="800" dirty="0"/>
              <a:t> and </a:t>
            </a:r>
            <a:r>
              <a:rPr lang="en-US" altLang="en-US" sz="800" dirty="0" err="1"/>
              <a:t>MobileMark</a:t>
            </a:r>
            <a:r>
              <a:rPr lang="en-US" altLang="en-US" sz="800" dirty="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800" dirty="0">
                <a:solidFill>
                  <a:schemeClr val="bg1"/>
                </a:solidFill>
              </a:rPr>
              <a:t> </a:t>
            </a:r>
            <a:r>
              <a:rPr lang="en-US" altLang="en-US" sz="800" dirty="0">
                <a:solidFill>
                  <a:schemeClr val="bg1"/>
                </a:solidFill>
                <a:hlinkClick r:id="rId4"/>
              </a:rPr>
              <a:t>www.intel.com/benchmarks</a:t>
            </a:r>
            <a:r>
              <a:rPr lang="en-US" altLang="en-US" sz="800" baseline="30000" dirty="0">
                <a:solidFill>
                  <a:schemeClr val="bg1"/>
                </a:solidFill>
              </a:rPr>
              <a:t>. </a:t>
            </a:r>
          </a:p>
          <a:p>
            <a:pPr marL="0" indent="0">
              <a:buNone/>
            </a:pPr>
            <a:r>
              <a:rPr lang="en-US" altLang="en-US" sz="800" baseline="30000" dirty="0"/>
              <a:t>1-2</a:t>
            </a:r>
            <a:r>
              <a:rPr lang="en-US" altLang="en-US" sz="800" dirty="0"/>
              <a:t> Configuration: See Notices &amp; Disclaimers</a:t>
            </a:r>
          </a:p>
        </p:txBody>
      </p:sp>
      <p:sp>
        <p:nvSpPr>
          <p:cNvPr id="117" name="Rectangle 116">
            <a:extLst>
              <a:ext uri="{FF2B5EF4-FFF2-40B4-BE49-F238E27FC236}">
                <a16:creationId xmlns:a16="http://schemas.microsoft.com/office/drawing/2014/main" id="{4D54E6AD-F243-5F4D-AB4A-E6F99590DE4B}"/>
              </a:ext>
            </a:extLst>
          </p:cNvPr>
          <p:cNvSpPr/>
          <p:nvPr/>
        </p:nvSpPr>
        <p:spPr>
          <a:xfrm>
            <a:off x="353962" y="1711930"/>
            <a:ext cx="3410729" cy="307777"/>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ALL DRAM Configuration (768 GB)</a:t>
            </a:r>
          </a:p>
        </p:txBody>
      </p:sp>
      <p:sp>
        <p:nvSpPr>
          <p:cNvPr id="124" name="Content Placeholder 11">
            <a:extLst>
              <a:ext uri="{FF2B5EF4-FFF2-40B4-BE49-F238E27FC236}">
                <a16:creationId xmlns:a16="http://schemas.microsoft.com/office/drawing/2014/main" id="{7E7F833A-EEF6-9346-B463-3BCF329E0168}"/>
              </a:ext>
            </a:extLst>
          </p:cNvPr>
          <p:cNvSpPr txBox="1">
            <a:spLocks/>
          </p:cNvSpPr>
          <p:nvPr/>
        </p:nvSpPr>
        <p:spPr>
          <a:xfrm>
            <a:off x="4148166" y="1002428"/>
            <a:ext cx="3491186" cy="461665"/>
          </a:xfrm>
          <a:prstGeom prst="rect">
            <a:avLst/>
          </a:prstGeom>
        </p:spPr>
        <p:txBody>
          <a:bodyPr wrap="square" lIns="91440" tIns="45720" rIns="91440" bIns="45720" anchor="ctr" anchorCtr="0">
            <a:sp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r>
              <a:rPr lang="en-US" sz="1200" cap="all" dirty="0">
                <a:solidFill>
                  <a:schemeClr val="tx1"/>
                </a:solidFill>
                <a:latin typeface="Intel Clear"/>
              </a:rPr>
              <a:t>Increase VMs per node for multi-tenant virtualized Databases</a:t>
            </a:r>
            <a:endParaRPr lang="en-US" sz="1100" cap="all" dirty="0">
              <a:solidFill>
                <a:schemeClr val="tx1"/>
              </a:solidFill>
              <a:latin typeface="Intel Clear"/>
            </a:endParaRPr>
          </a:p>
        </p:txBody>
      </p:sp>
      <p:sp>
        <p:nvSpPr>
          <p:cNvPr id="125" name="Content Placeholder 11">
            <a:extLst>
              <a:ext uri="{FF2B5EF4-FFF2-40B4-BE49-F238E27FC236}">
                <a16:creationId xmlns:a16="http://schemas.microsoft.com/office/drawing/2014/main" id="{8B331609-D4FD-B740-8936-8A9EFB9AAE53}"/>
              </a:ext>
            </a:extLst>
          </p:cNvPr>
          <p:cNvSpPr txBox="1">
            <a:spLocks/>
          </p:cNvSpPr>
          <p:nvPr/>
        </p:nvSpPr>
        <p:spPr>
          <a:xfrm>
            <a:off x="4156133" y="1447536"/>
            <a:ext cx="3475252" cy="966065"/>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7" name="Rectangle 136">
            <a:extLst>
              <a:ext uri="{FF2B5EF4-FFF2-40B4-BE49-F238E27FC236}">
                <a16:creationId xmlns:a16="http://schemas.microsoft.com/office/drawing/2014/main" id="{11A4C1AE-5265-7246-8E1B-0EAE09A94D53}"/>
              </a:ext>
            </a:extLst>
          </p:cNvPr>
          <p:cNvSpPr/>
          <p:nvPr/>
        </p:nvSpPr>
        <p:spPr>
          <a:xfrm>
            <a:off x="343501" y="2935175"/>
            <a:ext cx="3423040" cy="523220"/>
          </a:xfrm>
          <a:prstGeom prst="rect">
            <a:avLst/>
          </a:prstGeom>
          <a:noFill/>
          <a:ln w="50800" algn="ctr">
            <a:noFill/>
            <a:miter lim="800000"/>
            <a:headEnd type="none" w="sm" len="sm"/>
            <a:tailEnd type="none" w="sm" len="sm"/>
          </a:ln>
          <a:effectLst/>
        </p:spPr>
        <p:txBody>
          <a:bodyPr wrap="square" lIns="91440" tIns="45720" rIns="91440" bIns="45720" anchor="ctr" anchorCtr="0">
            <a:spAutoFit/>
          </a:bodyPr>
          <a:lstStyle/>
          <a:p>
            <a:pPr defTabSz="457189"/>
            <a:r>
              <a:rPr lang="en-US" sz="1400" cap="all" dirty="0">
                <a:solidFill>
                  <a:srgbClr val="0071C5"/>
                </a:solidFill>
                <a:cs typeface="Arial" panose="020B0604020202020204" pitchFamily="34" charset="0"/>
              </a:rPr>
              <a:t>DRAM (192 GB) + Intel® </a:t>
            </a:r>
            <a:r>
              <a:rPr lang="en-US" sz="1400" cap="all" dirty="0" err="1">
                <a:solidFill>
                  <a:srgbClr val="0071C5"/>
                </a:solidFill>
                <a:cs typeface="Arial" panose="020B0604020202020204" pitchFamily="34" charset="0"/>
              </a:rPr>
              <a:t>Optane</a:t>
            </a:r>
            <a:r>
              <a:rPr lang="en-US" sz="1400" cap="all" dirty="0">
                <a:solidFill>
                  <a:srgbClr val="0071C5"/>
                </a:solidFill>
                <a:cs typeface="Arial" panose="020B0604020202020204" pitchFamily="34" charset="0"/>
              </a:rPr>
              <a:t>™ DC Persistent Memory (1024 GB)</a:t>
            </a:r>
          </a:p>
        </p:txBody>
      </p:sp>
      <p:sp>
        <p:nvSpPr>
          <p:cNvPr id="128" name="Content Placeholder 11">
            <a:extLst>
              <a:ext uri="{FF2B5EF4-FFF2-40B4-BE49-F238E27FC236}">
                <a16:creationId xmlns:a16="http://schemas.microsoft.com/office/drawing/2014/main" id="{CF251C45-3C8C-B64A-A14F-796F2FA0CBEB}"/>
              </a:ext>
            </a:extLst>
          </p:cNvPr>
          <p:cNvSpPr txBox="1">
            <a:spLocks/>
          </p:cNvSpPr>
          <p:nvPr/>
        </p:nvSpPr>
        <p:spPr>
          <a:xfrm>
            <a:off x="4156132" y="2494849"/>
            <a:ext cx="3475252" cy="1891307"/>
          </a:xfrm>
          <a:prstGeom prst="rect">
            <a:avLst/>
          </a:prstGeom>
          <a:ln w="9525">
            <a:solidFill>
              <a:schemeClr val="accent2"/>
            </a:solidFill>
          </a:ln>
        </p:spPr>
        <p:txBody>
          <a:bodyPr wrap="square" lIns="91440" tIns="45720" rIns="91440" bIns="45720" anchor="ctr" anchorCtr="0">
            <a:noAutofit/>
          </a:bodyPr>
          <a:lstStyle>
            <a:lvl1pPr marL="0" indent="0" algn="l" defTabSz="914400" rtl="0" eaLnBrk="1" latinLnBrk="0" hangingPunct="1">
              <a:spcBef>
                <a:spcPts val="600"/>
              </a:spcBef>
              <a:buClr>
                <a:schemeClr val="accent2"/>
              </a:buClr>
              <a:buFont typeface="Wingdings" panose="05000000000000000000" pitchFamily="2" charset="2"/>
              <a:buNone/>
              <a:defRPr sz="1800" kern="1200">
                <a:solidFill>
                  <a:schemeClr val="accent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171450" indent="-171450" algn="l" defTabSz="914400" rtl="0" eaLnBrk="1" latinLnBrk="0" hangingPunct="1">
              <a:spcBef>
                <a:spcPts val="600"/>
              </a:spcBef>
              <a:buClr>
                <a:schemeClr val="tx2"/>
              </a:buClr>
              <a:buFont typeface="Wingdings" panose="05000000000000000000" pitchFamily="2" charset="2"/>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347663" indent="-171450" algn="l" defTabSz="914400" rtl="0" eaLnBrk="1" latinLnBrk="0" hangingPunct="1">
              <a:spcBef>
                <a:spcPts val="600"/>
              </a:spcBef>
              <a:buClr>
                <a:schemeClr val="tx2"/>
              </a:buClr>
              <a:buFont typeface="Intel Clear" panose="020B0604020203020204" pitchFamily="34" charset="0"/>
              <a:buChar char="–"/>
              <a:defRPr sz="18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511175" indent="-171450" algn="l" defTabSz="914400" rtl="0" eaLnBrk="1" latinLnBrk="0" hangingPunct="1">
              <a:spcBef>
                <a:spcPts val="600"/>
              </a:spcBef>
              <a:buClr>
                <a:schemeClr val="tx2"/>
              </a:buClr>
              <a:buFont typeface="Intel Clear" panose="020B0604020203020204" pitchFamily="34" charset="0"/>
              <a:buChar char="–"/>
              <a:defRPr sz="16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688975" indent="-168275" algn="l" defTabSz="914400" rtl="0" eaLnBrk="1" latinLnBrk="0" hangingPunct="1">
              <a:spcBef>
                <a:spcPts val="600"/>
              </a:spcBef>
              <a:buClr>
                <a:schemeClr val="tx2"/>
              </a:buClr>
              <a:buFont typeface="Intel Clear" panose="020B0604020203020204" pitchFamily="34" charset="0"/>
              <a:buChar char="–"/>
              <a:defRPr sz="1400" kern="1200">
                <a:solidFill>
                  <a:schemeClr val="tx1">
                    <a:lumMod val="65000"/>
                    <a:lumOff val="35000"/>
                  </a:schemeClr>
                </a:solidFill>
                <a:latin typeface="Intel Clear Light" panose="020B0404020203020204" pitchFamily="34" charset="0"/>
                <a:ea typeface="Intel Clear Light" panose="020B0404020203020204" pitchFamily="34" charset="0"/>
                <a:cs typeface="Intel Clear Light" panose="020B0404020203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Clr>
                <a:srgbClr val="00AEEF"/>
              </a:buClr>
            </a:pPr>
            <a:endParaRPr lang="en-US" sz="1200" dirty="0">
              <a:solidFill>
                <a:prstClr val="black">
                  <a:lumMod val="65000"/>
                  <a:lumOff val="35000"/>
                </a:prstClr>
              </a:solidFill>
            </a:endParaRPr>
          </a:p>
        </p:txBody>
      </p:sp>
      <p:sp>
        <p:nvSpPr>
          <p:cNvPr id="135" name="Rectangle 134">
            <a:extLst>
              <a:ext uri="{FF2B5EF4-FFF2-40B4-BE49-F238E27FC236}">
                <a16:creationId xmlns:a16="http://schemas.microsoft.com/office/drawing/2014/main" id="{B63994E6-0716-3341-AF4F-9FFE2FD77BA8}"/>
              </a:ext>
            </a:extLst>
          </p:cNvPr>
          <p:cNvSpPr/>
          <p:nvPr/>
        </p:nvSpPr>
        <p:spPr>
          <a:xfrm>
            <a:off x="4148166" y="2219382"/>
            <a:ext cx="3465794" cy="1708160"/>
          </a:xfrm>
          <a:prstGeom prst="rect">
            <a:avLst/>
          </a:prstGeom>
        </p:spPr>
        <p:txBody>
          <a:bodyPr wrap="square" anchor="ctr" anchorCtr="0">
            <a:spAutoFit/>
          </a:bodyPr>
          <a:lstStyle/>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endParaRPr lang="en-US" sz="1100" b="1" dirty="0">
              <a:solidFill>
                <a:prstClr val="black">
                  <a:lumMod val="65000"/>
                  <a:lumOff val="35000"/>
                </a:prstClr>
              </a:solidFill>
              <a:ea typeface="Intel Clear Light" panose="020B0404020203020204" pitchFamily="34" charset="0"/>
              <a:cs typeface="Intel Clear Light" panose="020B0404020203020204" pitchFamily="34" charset="0"/>
            </a:endParaRPr>
          </a:p>
          <a:p>
            <a:pPr algn="ctr" defTabSz="457189">
              <a:spcBef>
                <a:spcPts val="600"/>
              </a:spcBef>
            </a:pPr>
            <a:r>
              <a:rPr lang="en-US" sz="2000" dirty="0">
                <a:solidFill>
                  <a:srgbClr val="0071C5"/>
                </a:solidFill>
              </a:rPr>
              <a:t>30</a:t>
            </a:r>
            <a:r>
              <a:rPr lang="en-US" sz="1200" dirty="0">
                <a:solidFill>
                  <a:prstClr val="black">
                    <a:lumMod val="65000"/>
                    <a:lumOff val="35000"/>
                  </a:prstClr>
                </a:solidFill>
              </a:rPr>
              <a:t>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Microsoft SQL VM instances at </a:t>
            </a:r>
            <a:r>
              <a:rPr lang="en-US" sz="2000" dirty="0">
                <a:solidFill>
                  <a:srgbClr val="0071C5"/>
                </a:solidFill>
                <a:ea typeface="Intel Clear Light" panose="020B0404020203020204" pitchFamily="34" charset="0"/>
                <a:cs typeface="Intel Clear Light" panose="020B0404020203020204" pitchFamily="34" charset="0"/>
              </a:rPr>
              <a:t>~$1,108 </a:t>
            </a:r>
            <a:r>
              <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rPr>
              <a:t>USD per VM</a:t>
            </a:r>
          </a:p>
          <a:p>
            <a:pPr algn="ctr" defTabSz="457189">
              <a:spcBef>
                <a:spcPts val="600"/>
              </a:spcBef>
            </a:pPr>
            <a:endParaRPr lang="en-US" sz="1200" dirty="0">
              <a:solidFill>
                <a:prstClr val="black">
                  <a:lumMod val="65000"/>
                  <a:lumOff val="35000"/>
                </a:prstClr>
              </a:solidFill>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136" name="Rectangle 135">
            <a:extLst>
              <a:ext uri="{FF2B5EF4-FFF2-40B4-BE49-F238E27FC236}">
                <a16:creationId xmlns:a16="http://schemas.microsoft.com/office/drawing/2014/main" id="{6F1FA1EE-9D30-F34C-A7CD-70870225A5FF}"/>
              </a:ext>
            </a:extLst>
          </p:cNvPr>
          <p:cNvSpPr/>
          <p:nvPr/>
        </p:nvSpPr>
        <p:spPr>
          <a:xfrm>
            <a:off x="4156132" y="3714031"/>
            <a:ext cx="3475252" cy="723275"/>
          </a:xfrm>
          <a:prstGeom prst="rect">
            <a:avLst/>
          </a:prstGeom>
          <a:gradFill flip="none" rotWithShape="1">
            <a:gsLst>
              <a:gs pos="66000">
                <a:srgbClr val="0070C0"/>
              </a:gs>
              <a:gs pos="100000">
                <a:schemeClr val="bg2"/>
              </a:gs>
            </a:gsLst>
            <a:lin ang="5400000" scaled="1"/>
            <a:tileRect/>
          </a:gradFill>
        </p:spPr>
        <p:txBody>
          <a:bodyPr wrap="square" anchor="ctr" anchorCtr="0">
            <a:spAutoFit/>
          </a:bodyPr>
          <a:lstStyle/>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36% </a:t>
            </a:r>
            <a:r>
              <a:rPr lang="en-US" sz="1400" dirty="0">
                <a:solidFill>
                  <a:prstClr val="white"/>
                </a:solidFill>
                <a:latin typeface="Segoe UI"/>
                <a:ea typeface="Intel Clear Light" panose="020B0404020203020204" pitchFamily="34" charset="0"/>
                <a:cs typeface="Intel Clear Light" panose="020B0404020203020204" pitchFamily="34" charset="0"/>
              </a:rPr>
              <a:t>more VMs per node</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1</a:t>
            </a:r>
          </a:p>
          <a:p>
            <a:pPr algn="ctr">
              <a:spcBef>
                <a:spcPts val="600"/>
              </a:spcBef>
            </a:pPr>
            <a:r>
              <a:rPr lang="en-US" dirty="0">
                <a:solidFill>
                  <a:prstClr val="white"/>
                </a:solidFill>
                <a:latin typeface="Segoe UI"/>
                <a:ea typeface="Intel Clear Light" panose="020B0404020203020204" pitchFamily="34" charset="0"/>
                <a:cs typeface="Intel Clear Light" panose="020B0404020203020204" pitchFamily="34" charset="0"/>
              </a:rPr>
              <a:t>30% </a:t>
            </a:r>
            <a:r>
              <a:rPr lang="en-US" sz="1400" dirty="0">
                <a:solidFill>
                  <a:prstClr val="white"/>
                </a:solidFill>
                <a:latin typeface="Segoe UI"/>
                <a:ea typeface="Intel Clear Light" panose="020B0404020203020204" pitchFamily="34" charset="0"/>
                <a:cs typeface="Intel Clear Light" panose="020B0404020203020204" pitchFamily="34" charset="0"/>
              </a:rPr>
              <a:t>lower estimated HW cost per VM</a:t>
            </a:r>
            <a:r>
              <a:rPr lang="en-US" sz="1400" baseline="30000" dirty="0">
                <a:solidFill>
                  <a:prstClr val="white"/>
                </a:solidFill>
                <a:latin typeface="Segoe UI"/>
                <a:ea typeface="Intel Clear Light" panose="020B0404020203020204" pitchFamily="34" charset="0"/>
                <a:cs typeface="Intel Clear Light" panose="020B0404020203020204" pitchFamily="34" charset="0"/>
              </a:rPr>
              <a:t>2</a:t>
            </a:r>
          </a:p>
        </p:txBody>
      </p:sp>
      <p:pic>
        <p:nvPicPr>
          <p:cNvPr id="141" name="Picture 140">
            <a:extLst>
              <a:ext uri="{FF2B5EF4-FFF2-40B4-BE49-F238E27FC236}">
                <a16:creationId xmlns:a16="http://schemas.microsoft.com/office/drawing/2014/main" id="{7B5A6C6F-B7AA-F04F-82DA-1E918C73F03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41497" y="1499136"/>
            <a:ext cx="279133" cy="285874"/>
          </a:xfrm>
          <a:prstGeom prst="rect">
            <a:avLst/>
          </a:prstGeom>
        </p:spPr>
      </p:pic>
      <p:sp>
        <p:nvSpPr>
          <p:cNvPr id="142" name="Rectangle 141">
            <a:extLst>
              <a:ext uri="{FF2B5EF4-FFF2-40B4-BE49-F238E27FC236}">
                <a16:creationId xmlns:a16="http://schemas.microsoft.com/office/drawing/2014/main" id="{B0891601-D8D9-774B-974A-7FEEFD7C54B4}"/>
              </a:ext>
            </a:extLst>
          </p:cNvPr>
          <p:cNvSpPr/>
          <p:nvPr/>
        </p:nvSpPr>
        <p:spPr>
          <a:xfrm>
            <a:off x="4210524" y="1733102"/>
            <a:ext cx="3341077" cy="707886"/>
          </a:xfrm>
          <a:prstGeom prst="rect">
            <a:avLst/>
          </a:prstGeom>
        </p:spPr>
        <p:txBody>
          <a:bodyPr wrap="square">
            <a:spAutoFit/>
          </a:bodyPr>
          <a:lstStyle/>
          <a:p>
            <a:pPr algn="ctr" defTabSz="457189"/>
            <a:r>
              <a:rPr lang="en-US" sz="2000" dirty="0">
                <a:solidFill>
                  <a:srgbClr val="0071C5"/>
                </a:solidFill>
              </a:rPr>
              <a:t>22</a:t>
            </a:r>
            <a:r>
              <a:rPr lang="en-US" sz="1200" dirty="0">
                <a:solidFill>
                  <a:prstClr val="black">
                    <a:lumMod val="65000"/>
                    <a:lumOff val="35000"/>
                  </a:prstClr>
                </a:solidFill>
              </a:rPr>
              <a:t> Microsoft SQL VM instances with DRAM memory at </a:t>
            </a:r>
            <a:r>
              <a:rPr lang="en-US" sz="2000" dirty="0">
                <a:solidFill>
                  <a:srgbClr val="0071C5"/>
                </a:solidFill>
              </a:rPr>
              <a:t>~$1,588 </a:t>
            </a:r>
            <a:r>
              <a:rPr lang="en-US" sz="1200" dirty="0">
                <a:solidFill>
                  <a:prstClr val="black">
                    <a:lumMod val="65000"/>
                    <a:lumOff val="35000"/>
                  </a:prstClr>
                </a:solidFill>
              </a:rPr>
              <a:t>USD per VM</a:t>
            </a:r>
          </a:p>
        </p:txBody>
      </p:sp>
      <p:grpSp>
        <p:nvGrpSpPr>
          <p:cNvPr id="143" name="Group 142">
            <a:extLst>
              <a:ext uri="{FF2B5EF4-FFF2-40B4-BE49-F238E27FC236}">
                <a16:creationId xmlns:a16="http://schemas.microsoft.com/office/drawing/2014/main" id="{2ADCF910-8C5B-1C4D-BFFB-F28DD9EB2724}"/>
              </a:ext>
            </a:extLst>
          </p:cNvPr>
          <p:cNvGrpSpPr/>
          <p:nvPr/>
        </p:nvGrpSpPr>
        <p:grpSpPr>
          <a:xfrm>
            <a:off x="4828967" y="2581369"/>
            <a:ext cx="2129023" cy="345899"/>
            <a:chOff x="5980464" y="2658584"/>
            <a:chExt cx="2129023" cy="345899"/>
          </a:xfrm>
        </p:grpSpPr>
        <p:pic>
          <p:nvPicPr>
            <p:cNvPr id="144" name="Picture 143">
              <a:extLst>
                <a:ext uri="{FF2B5EF4-FFF2-40B4-BE49-F238E27FC236}">
                  <a16:creationId xmlns:a16="http://schemas.microsoft.com/office/drawing/2014/main" id="{4D82387D-CFD3-194E-A8D9-608C0540681E}"/>
                </a:ext>
              </a:extLst>
            </p:cNvPr>
            <p:cNvPicPr>
              <a:picLocks noChangeAspect="1"/>
            </p:cNvPicPr>
            <p:nvPr/>
          </p:nvPicPr>
          <p:blipFill>
            <a:blip r:embed="rId6"/>
            <a:stretch>
              <a:fillRect/>
            </a:stretch>
          </p:blipFill>
          <p:spPr>
            <a:xfrm>
              <a:off x="6671462" y="2689919"/>
              <a:ext cx="1438025" cy="278743"/>
            </a:xfrm>
            <a:prstGeom prst="rect">
              <a:avLst/>
            </a:prstGeom>
          </p:spPr>
        </p:pic>
        <p:pic>
          <p:nvPicPr>
            <p:cNvPr id="145" name="Picture 144">
              <a:extLst>
                <a:ext uri="{FF2B5EF4-FFF2-40B4-BE49-F238E27FC236}">
                  <a16:creationId xmlns:a16="http://schemas.microsoft.com/office/drawing/2014/main" id="{7CB06ACC-5C3E-C444-AEBE-35C6FED1505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80464" y="2658584"/>
              <a:ext cx="337742" cy="345899"/>
            </a:xfrm>
            <a:prstGeom prst="rect">
              <a:avLst/>
            </a:prstGeom>
          </p:spPr>
        </p:pic>
        <p:sp>
          <p:nvSpPr>
            <p:cNvPr id="146" name="Plus 145">
              <a:extLst>
                <a:ext uri="{FF2B5EF4-FFF2-40B4-BE49-F238E27FC236}">
                  <a16:creationId xmlns:a16="http://schemas.microsoft.com/office/drawing/2014/main" id="{40719047-282A-884D-9F98-78018B8531C4}"/>
                </a:ext>
              </a:extLst>
            </p:cNvPr>
            <p:cNvSpPr/>
            <p:nvPr/>
          </p:nvSpPr>
          <p:spPr>
            <a:xfrm>
              <a:off x="6423108" y="2737802"/>
              <a:ext cx="165211" cy="178705"/>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endParaRPr>
            </a:p>
          </p:txBody>
        </p:sp>
      </p:grpSp>
    </p:spTree>
    <p:custDataLst>
      <p:tags r:id="rId1"/>
    </p:custDataLst>
    <p:extLst>
      <p:ext uri="{BB962C8B-B14F-4D97-AF65-F5344CB8AC3E}">
        <p14:creationId xmlns:p14="http://schemas.microsoft.com/office/powerpoint/2010/main" val="15924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028" y="3579559"/>
            <a:ext cx="1987154" cy="599414"/>
          </a:xfrm>
          <a:prstGeom prst="rect">
            <a:avLst/>
          </a:prstGeom>
          <a:effectLst>
            <a:outerShdw blurRad="50800" dist="50800" dir="5400000" algn="ctr" rotWithShape="0">
              <a:schemeClr val="tx1"/>
            </a:outerShdw>
          </a:effectLst>
        </p:spPr>
      </p:pic>
      <p:grpSp>
        <p:nvGrpSpPr>
          <p:cNvPr id="47" name="Group 46"/>
          <p:cNvGrpSpPr/>
          <p:nvPr/>
        </p:nvGrpSpPr>
        <p:grpSpPr>
          <a:xfrm>
            <a:off x="5706744" y="1604267"/>
            <a:ext cx="2616707" cy="707223"/>
            <a:chOff x="427738" y="3822945"/>
            <a:chExt cx="3488943" cy="942964"/>
          </a:xfrm>
        </p:grpSpPr>
        <p:sp>
          <p:nvSpPr>
            <p:cNvPr id="48" name="TextBox 47"/>
            <p:cNvSpPr txBox="1"/>
            <p:nvPr/>
          </p:nvSpPr>
          <p:spPr>
            <a:xfrm>
              <a:off x="427738" y="3902938"/>
              <a:ext cx="1690727" cy="862971"/>
            </a:xfrm>
            <a:prstGeom prst="rect">
              <a:avLst/>
            </a:prstGeom>
            <a:noFill/>
          </p:spPr>
          <p:txBody>
            <a:bodyPr wrap="square" rtlCol="0">
              <a:spAutoFit/>
            </a:bodyPr>
            <a:lstStyle>
              <a:defPPr>
                <a:defRPr lang="en-US"/>
              </a:defPPr>
              <a:lvl1pPr algn="ctr">
                <a:lnSpc>
                  <a:spcPct val="75000"/>
                </a:lnSpc>
                <a:defRPr sz="4400">
                  <a:ln w="6350">
                    <a:noFill/>
                  </a:ln>
                  <a:latin typeface="+mj-lt"/>
                  <a:ea typeface="+mj-ea"/>
                  <a:cs typeface="+mj-cs"/>
                </a:defRPr>
              </a:lvl1pPr>
            </a:lstStyle>
            <a:p>
              <a:pPr marL="0" marR="0" lvl="0" indent="0" algn="ctr" defTabSz="685800" rtl="0" eaLnBrk="1" fontAlgn="auto" latinLnBrk="0" hangingPunct="1">
                <a:lnSpc>
                  <a:spcPct val="75000"/>
                </a:lnSpc>
                <a:spcBef>
                  <a:spcPts val="0"/>
                </a:spcBef>
                <a:spcAft>
                  <a:spcPts val="0"/>
                </a:spcAft>
                <a:buClrTx/>
                <a:buSzTx/>
                <a:buFontTx/>
                <a:buNone/>
                <a:tabLst/>
                <a:defRPr/>
              </a:pPr>
              <a:r>
                <a:rPr kumimoji="0" lang="en-US" sz="4800" b="0" i="0" u="none" strike="noStrike" kern="1200" cap="none" spc="0" normalizeH="0" baseline="0" noProof="0" dirty="0">
                  <a:ln w="12700">
                    <a:gradFill flip="none" rotWithShape="1">
                      <a:gsLst>
                        <a:gs pos="0">
                          <a:srgbClr val="0071C5">
                            <a:lumMod val="5000"/>
                            <a:lumOff val="95000"/>
                          </a:srgbClr>
                        </a:gs>
                        <a:gs pos="65000">
                          <a:srgbClr val="003C71">
                            <a:lumMod val="40000"/>
                            <a:lumOff val="60000"/>
                          </a:srgbClr>
                        </a:gs>
                        <a:gs pos="100000">
                          <a:srgbClr val="0071C5">
                            <a:lumMod val="99000"/>
                            <a:alpha val="0"/>
                          </a:srgbClr>
                        </a:gs>
                      </a:gsLst>
                      <a:lin ang="4800000" scaled="0"/>
                      <a:tileRect/>
                    </a:gradFill>
                  </a:ln>
                  <a:solidFill>
                    <a:srgbClr val="000000"/>
                  </a:solidFill>
                  <a:effectLst>
                    <a:outerShdw blurRad="203200" algn="ctr" rotWithShape="0">
                      <a:srgbClr val="5EF4F7">
                        <a:alpha val="33000"/>
                      </a:srgbClr>
                    </a:outerShdw>
                  </a:effectLst>
                  <a:uLnTx/>
                  <a:uFillTx/>
                  <a:latin typeface="Segoe UI"/>
                  <a:ea typeface="+mj-ea"/>
                  <a:cs typeface="+mj-cs"/>
                </a:rPr>
                <a:t>&gt;50</a:t>
              </a:r>
            </a:p>
          </p:txBody>
        </p:sp>
        <p:sp>
          <p:nvSpPr>
            <p:cNvPr id="49" name="Rectangle 48"/>
            <p:cNvSpPr/>
            <p:nvPr/>
          </p:nvSpPr>
          <p:spPr>
            <a:xfrm>
              <a:off x="2028123" y="3822945"/>
              <a:ext cx="1888558" cy="74368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685800" rtl="0" eaLnBrk="1" fontAlgn="auto" latinLnBrk="0" hangingPunct="1">
                <a:lnSpc>
                  <a:spcPct val="80000"/>
                </a:lnSpc>
                <a:spcBef>
                  <a:spcPts val="0"/>
                </a:spcBef>
                <a:spcAft>
                  <a:spcPts val="0"/>
                </a:spcAft>
                <a:buClrTx/>
                <a:buSzTx/>
                <a:buFontTx/>
                <a:buNone/>
                <a:tabLst/>
                <a:defRPr/>
              </a:pPr>
              <a:r>
                <a:rPr kumimoji="0" lang="en-US" sz="1800" b="0" i="0" u="none" strike="noStrike" kern="1200" cap="all" spc="0" normalizeH="0" baseline="0" noProof="0" dirty="0">
                  <a:ln>
                    <a:noFill/>
                  </a:ln>
                  <a:solidFill>
                    <a:srgbClr val="000000"/>
                  </a:solidFill>
                  <a:effectLst/>
                  <a:uLnTx/>
                  <a:uFillTx/>
                  <a:latin typeface="Segoe UI"/>
                  <a:ea typeface="+mn-ea"/>
                  <a:cs typeface="+mn-cs"/>
                </a:rPr>
                <a:t>Verified Partner Solutions</a:t>
              </a:r>
            </a:p>
          </p:txBody>
        </p:sp>
      </p:grpSp>
      <p:grpSp>
        <p:nvGrpSpPr>
          <p:cNvPr id="15" name="Group 14"/>
          <p:cNvGrpSpPr/>
          <p:nvPr/>
        </p:nvGrpSpPr>
        <p:grpSpPr>
          <a:xfrm>
            <a:off x="329079" y="1192787"/>
            <a:ext cx="3578757" cy="822960"/>
            <a:chOff x="610658" y="1831603"/>
            <a:chExt cx="4771676" cy="1097280"/>
          </a:xfrm>
        </p:grpSpPr>
        <p:sp>
          <p:nvSpPr>
            <p:cNvPr id="51" name="Rectangle 50"/>
            <p:cNvSpPr/>
            <p:nvPr/>
          </p:nvSpPr>
          <p:spPr>
            <a:xfrm>
              <a:off x="610658" y="2156876"/>
              <a:ext cx="1576281" cy="5745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BOOST</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IT Velocity</a:t>
              </a:r>
            </a:p>
          </p:txBody>
        </p:sp>
        <p:grpSp>
          <p:nvGrpSpPr>
            <p:cNvPr id="13" name="Group 12"/>
            <p:cNvGrpSpPr/>
            <p:nvPr/>
          </p:nvGrpSpPr>
          <p:grpSpPr>
            <a:xfrm>
              <a:off x="2186940" y="1831603"/>
              <a:ext cx="3195394" cy="1097280"/>
              <a:chOff x="2209800" y="2077159"/>
              <a:chExt cx="3195394" cy="1097280"/>
            </a:xfrm>
          </p:grpSpPr>
          <p:sp>
            <p:nvSpPr>
              <p:cNvPr id="53" name="Rectangle 52"/>
              <p:cNvSpPr/>
              <p:nvPr/>
            </p:nvSpPr>
            <p:spPr>
              <a:xfrm>
                <a:off x="2209800" y="2077159"/>
                <a:ext cx="3195394" cy="1096391"/>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with pre-defined and verified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infrastructure solution stacks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available from a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Segoe UI"/>
                    <a:ea typeface="+mn-ea"/>
                    <a:cs typeface="+mn-cs"/>
                  </a:rPr>
                  <a:t>range of partners</a:t>
                </a:r>
              </a:p>
            </p:txBody>
          </p:sp>
          <p:cxnSp>
            <p:nvCxnSpPr>
              <p:cNvPr id="9" name="Straight Connector 8"/>
              <p:cNvCxnSpPr/>
              <p:nvPr/>
            </p:nvCxnSpPr>
            <p:spPr>
              <a:xfrm>
                <a:off x="2209800" y="2077159"/>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4" name="Group 13"/>
          <p:cNvGrpSpPr/>
          <p:nvPr/>
        </p:nvGrpSpPr>
        <p:grpSpPr>
          <a:xfrm>
            <a:off x="1627232" y="2394329"/>
            <a:ext cx="4698453" cy="822960"/>
            <a:chOff x="2048816" y="3433214"/>
            <a:chExt cx="6264604" cy="1097280"/>
          </a:xfrm>
        </p:grpSpPr>
        <p:sp>
          <p:nvSpPr>
            <p:cNvPr id="57" name="Rectangle 56"/>
            <p:cNvSpPr/>
            <p:nvPr/>
          </p:nvSpPr>
          <p:spPr>
            <a:xfrm>
              <a:off x="2048816" y="3636399"/>
              <a:ext cx="3164915" cy="861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INCREASE</a:t>
              </a: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System Level Performance </a:t>
              </a:r>
            </a:p>
          </p:txBody>
        </p:sp>
        <p:grpSp>
          <p:nvGrpSpPr>
            <p:cNvPr id="12" name="Group 11"/>
            <p:cNvGrpSpPr/>
            <p:nvPr/>
          </p:nvGrpSpPr>
          <p:grpSpPr>
            <a:xfrm>
              <a:off x="5213731" y="3433214"/>
              <a:ext cx="3099689" cy="1097280"/>
              <a:chOff x="4352671" y="3349682"/>
              <a:chExt cx="3099689" cy="1097280"/>
            </a:xfrm>
          </p:grpSpPr>
          <p:sp>
            <p:nvSpPr>
              <p:cNvPr id="59" name="Rectangle 58"/>
              <p:cNvSpPr/>
              <p:nvPr/>
            </p:nvSpPr>
            <p:spPr>
              <a:xfrm>
                <a:off x="4352671" y="3349682"/>
                <a:ext cx="3099689"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with highly optimized configurations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of industry-leading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intel data center technologies </a:t>
                </a:r>
              </a:p>
            </p:txBody>
          </p:sp>
          <p:cxnSp>
            <p:nvCxnSpPr>
              <p:cNvPr id="68" name="Straight Connector 67"/>
              <p:cNvCxnSpPr/>
              <p:nvPr/>
            </p:nvCxnSpPr>
            <p:spPr>
              <a:xfrm>
                <a:off x="4352671" y="3349682"/>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16" name="Group 15"/>
          <p:cNvGrpSpPr/>
          <p:nvPr/>
        </p:nvGrpSpPr>
        <p:grpSpPr>
          <a:xfrm>
            <a:off x="3907837" y="3595871"/>
            <a:ext cx="4465071" cy="822960"/>
            <a:chOff x="5565325" y="5035714"/>
            <a:chExt cx="5770437" cy="1097280"/>
          </a:xfrm>
        </p:grpSpPr>
        <p:sp>
          <p:nvSpPr>
            <p:cNvPr id="63" name="Rectangle 62"/>
            <p:cNvSpPr/>
            <p:nvPr/>
          </p:nvSpPr>
          <p:spPr>
            <a:xfrm>
              <a:off x="5565325" y="5188630"/>
              <a:ext cx="2748096" cy="91922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4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rPr>
                <a:t>UNPARALLELED</a:t>
              </a:r>
              <a:endParaRPr kumimoji="0" lang="en-US" sz="1800" b="0" i="0" u="none" strike="noStrike" kern="1200" cap="none" spc="0" normalizeH="0" baseline="0" noProof="0" dirty="0">
                <a:ln w="3175">
                  <a:solidFill>
                    <a:srgbClr val="003C71">
                      <a:lumMod val="40000"/>
                      <a:lumOff val="60000"/>
                      <a:alpha val="60000"/>
                    </a:srgbClr>
                  </a:solidFill>
                </a:ln>
                <a:solidFill>
                  <a:srgbClr val="000000"/>
                </a:solidFill>
                <a:effectLst>
                  <a:outerShdw blurRad="38100" dist="38100" dir="2700000" algn="tl">
                    <a:srgbClr val="000000">
                      <a:alpha val="43137"/>
                    </a:srgbClr>
                  </a:outerShdw>
                </a:effectLst>
                <a:uLnTx/>
                <a:uFillTx/>
                <a:latin typeface="Segoe UI"/>
                <a:ea typeface="Intel Clear Pro" panose="020B0804020202060201" pitchFamily="34" charset="0"/>
                <a:cs typeface="Intel Clear Pro" panose="020B0804020202060201" pitchFamily="34" charset="0"/>
              </a:endParaRPr>
            </a:p>
            <a:p>
              <a:pPr marL="0" marR="0" lvl="0" indent="0" algn="ctr" defTabSz="685800" rtl="0" eaLnBrk="1" fontAlgn="auto" latinLnBrk="0" hangingPunct="1">
                <a:lnSpc>
                  <a:spcPct val="7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solidFill>
                    <a:srgbClr val="000000"/>
                  </a:solidFill>
                  <a:effectLst/>
                  <a:uLnTx/>
                  <a:uFillTx/>
                  <a:latin typeface="Segoe UI"/>
                  <a:ea typeface="Intel Clear Pro" panose="020B0804020202060201" pitchFamily="34" charset="0"/>
                  <a:cs typeface="Intel Clear Pro" panose="020B0804020202060201" pitchFamily="34" charset="0"/>
                </a:rPr>
                <a:t> HW / SW Ecosystem</a:t>
              </a:r>
            </a:p>
          </p:txBody>
        </p:sp>
        <p:grpSp>
          <p:nvGrpSpPr>
            <p:cNvPr id="11" name="Group 10"/>
            <p:cNvGrpSpPr/>
            <p:nvPr/>
          </p:nvGrpSpPr>
          <p:grpSpPr>
            <a:xfrm>
              <a:off x="8313420" y="5035714"/>
              <a:ext cx="3022342" cy="1097280"/>
              <a:chOff x="8201336" y="3823740"/>
              <a:chExt cx="3022342" cy="1097280"/>
            </a:xfrm>
          </p:grpSpPr>
          <p:sp>
            <p:nvSpPr>
              <p:cNvPr id="65" name="Rectangle 64"/>
              <p:cNvSpPr/>
              <p:nvPr/>
            </p:nvSpPr>
            <p:spPr>
              <a:xfrm>
                <a:off x="8201336" y="3823740"/>
                <a:ext cx="3022342" cy="1097280"/>
              </a:xfrm>
              <a:prstGeom prst="rect">
                <a:avLst/>
              </a:prstGeom>
              <a:gradFill flip="none" rotWithShape="1">
                <a:gsLst>
                  <a:gs pos="51000">
                    <a:srgbClr val="0070C0"/>
                  </a:gs>
                  <a:gs pos="0">
                    <a:schemeClr val="bg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to accelerate your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pace of innovation across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prstClr val="white"/>
                    </a:solidFill>
                    <a:effectLst/>
                    <a:uLnTx/>
                    <a:uFillTx/>
                    <a:latin typeface="Segoe UI"/>
                    <a:ea typeface="+mn-ea"/>
                    <a:cs typeface="+mn-cs"/>
                  </a:rPr>
                  <a:t>critical business workloads</a:t>
                </a:r>
              </a:p>
            </p:txBody>
          </p:sp>
          <p:cxnSp>
            <p:nvCxnSpPr>
              <p:cNvPr id="69" name="Straight Connector 68"/>
              <p:cNvCxnSpPr/>
              <p:nvPr/>
            </p:nvCxnSpPr>
            <p:spPr>
              <a:xfrm>
                <a:off x="8201336" y="3823740"/>
                <a:ext cx="0" cy="1097280"/>
              </a:xfrm>
              <a:prstGeom prst="line">
                <a:avLst/>
              </a:prstGeom>
              <a:ln w="12700" cap="rnd">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grpSp>
      </p:grpSp>
      <p:sp>
        <p:nvSpPr>
          <p:cNvPr id="3" name="TextBox 2"/>
          <p:cNvSpPr txBox="1"/>
          <p:nvPr/>
        </p:nvSpPr>
        <p:spPr>
          <a:xfrm>
            <a:off x="322028" y="4311567"/>
            <a:ext cx="2355132" cy="253916"/>
          </a:xfrm>
          <a:prstGeom prst="rect">
            <a:avLst/>
          </a:prstGeom>
          <a:noFill/>
        </p:spPr>
        <p:txBody>
          <a:bodyPr wrap="none" rtlCol="0">
            <a:spAutoFit/>
          </a:bodyPr>
          <a:lstStyle/>
          <a:p>
            <a:r>
              <a:rPr lang="en-US" sz="1050" dirty="0"/>
              <a:t>http://www.intel.com/selectsolutions</a:t>
            </a:r>
          </a:p>
        </p:txBody>
      </p:sp>
    </p:spTree>
    <p:custDataLst>
      <p:tags r:id="rId1"/>
    </p:custDataLst>
    <p:extLst>
      <p:ext uri="{BB962C8B-B14F-4D97-AF65-F5344CB8AC3E}">
        <p14:creationId xmlns:p14="http://schemas.microsoft.com/office/powerpoint/2010/main" val="1625434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28" y="251227"/>
            <a:ext cx="8480066" cy="612956"/>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Making workload acceleration Easy With</a:t>
            </a:r>
            <a:b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br>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Intel® Select Solutions</a:t>
            </a:r>
          </a:p>
        </p:txBody>
      </p:sp>
      <p:sp>
        <p:nvSpPr>
          <p:cNvPr id="3" name="TextBox 2"/>
          <p:cNvSpPr txBox="1"/>
          <p:nvPr/>
        </p:nvSpPr>
        <p:spPr>
          <a:xfrm>
            <a:off x="6025846" y="4806390"/>
            <a:ext cx="1712257" cy="213585"/>
          </a:xfrm>
          <a:prstGeom prst="rect">
            <a:avLst/>
          </a:prstGeom>
          <a:noFill/>
        </p:spPr>
        <p:txBody>
          <a:bodyPr wrap="square" rtlCol="0">
            <a:spAutoFit/>
          </a:bodyPr>
          <a:lstStyle/>
          <a:p>
            <a:pPr marL="0" marR="0" lvl="0" indent="0" algn="r" defTabSz="514350" rtl="0" eaLnBrk="1" fontAlgn="auto" latinLnBrk="0" hangingPunct="1">
              <a:lnSpc>
                <a:spcPct val="100000"/>
              </a:lnSpc>
              <a:spcBef>
                <a:spcPts val="0"/>
              </a:spcBef>
              <a:spcAft>
                <a:spcPts val="0"/>
              </a:spcAft>
              <a:buClrTx/>
              <a:buSzTx/>
              <a:buFontTx/>
              <a:buNone/>
              <a:tabLst/>
              <a:defRPr/>
            </a:pPr>
            <a:r>
              <a:rPr kumimoji="0" lang="en-US" sz="788" b="0" i="0" u="none" strike="noStrike" kern="1200" cap="all" spc="0" normalizeH="0" baseline="0" noProof="0" dirty="0">
                <a:ln>
                  <a:noFill/>
                </a:ln>
                <a:solidFill>
                  <a:prstClr val="white"/>
                </a:solidFill>
                <a:effectLst/>
                <a:uLnTx/>
                <a:uFillTx/>
                <a:latin typeface="Intel Clear Light" panose="020B0404020203020204" pitchFamily="34" charset="0"/>
                <a:ea typeface="Intel Clear Light" panose="020B0404020203020204" pitchFamily="34" charset="0"/>
                <a:cs typeface="Intel Clear Light" panose="020B0404020203020204" pitchFamily="34" charset="0"/>
              </a:rPr>
              <a:t>iNTEL.COM/SELECTSOLUTIONS</a:t>
            </a:r>
          </a:p>
        </p:txBody>
      </p:sp>
      <p:grpSp>
        <p:nvGrpSpPr>
          <p:cNvPr id="10" name="Group 4">
            <a:extLst>
              <a:ext uri="{FF2B5EF4-FFF2-40B4-BE49-F238E27FC236}">
                <a16:creationId xmlns:a16="http://schemas.microsoft.com/office/drawing/2014/main" id="{33066DE3-225E-4CD2-8081-9C1113BC4D94}"/>
              </a:ext>
            </a:extLst>
          </p:cNvPr>
          <p:cNvGrpSpPr>
            <a:grpSpLocks noChangeAspect="1"/>
          </p:cNvGrpSpPr>
          <p:nvPr/>
        </p:nvGrpSpPr>
        <p:grpSpPr bwMode="auto">
          <a:xfrm>
            <a:off x="4274010" y="1386665"/>
            <a:ext cx="351600" cy="411480"/>
            <a:chOff x="1254" y="-530"/>
            <a:chExt cx="1879" cy="2199"/>
          </a:xfrm>
          <a:solidFill>
            <a:srgbClr val="FFFFFF"/>
          </a:solidFill>
        </p:grpSpPr>
        <p:sp>
          <p:nvSpPr>
            <p:cNvPr id="11" name="Freeform 5">
              <a:extLst>
                <a:ext uri="{FF2B5EF4-FFF2-40B4-BE49-F238E27FC236}">
                  <a16:creationId xmlns:a16="http://schemas.microsoft.com/office/drawing/2014/main" id="{B529CBE3-13CB-4669-9924-8FDC5F61FCC9}"/>
                </a:ext>
              </a:extLst>
            </p:cNvPr>
            <p:cNvSpPr>
              <a:spLocks noEditPoints="1"/>
            </p:cNvSpPr>
            <p:nvPr/>
          </p:nvSpPr>
          <p:spPr bwMode="auto">
            <a:xfrm>
              <a:off x="2172" y="-530"/>
              <a:ext cx="961" cy="2199"/>
            </a:xfrm>
            <a:custGeom>
              <a:avLst/>
              <a:gdLst>
                <a:gd name="T0" fmla="*/ 276 w 816"/>
                <a:gd name="T1" fmla="*/ 1867 h 1867"/>
                <a:gd name="T2" fmla="*/ 71 w 816"/>
                <a:gd name="T3" fmla="*/ 1867 h 1867"/>
                <a:gd name="T4" fmla="*/ 6 w 816"/>
                <a:gd name="T5" fmla="*/ 1807 h 1867"/>
                <a:gd name="T6" fmla="*/ 1 w 816"/>
                <a:gd name="T7" fmla="*/ 1791 h 1867"/>
                <a:gd name="T8" fmla="*/ 0 w 816"/>
                <a:gd name="T9" fmla="*/ 1785 h 1867"/>
                <a:gd name="T10" fmla="*/ 0 w 816"/>
                <a:gd name="T11" fmla="*/ 80 h 1867"/>
                <a:gd name="T12" fmla="*/ 80 w 816"/>
                <a:gd name="T13" fmla="*/ 0 h 1867"/>
                <a:gd name="T14" fmla="*/ 216 w 816"/>
                <a:gd name="T15" fmla="*/ 0 h 1867"/>
                <a:gd name="T16" fmla="*/ 283 w 816"/>
                <a:gd name="T17" fmla="*/ 68 h 1867"/>
                <a:gd name="T18" fmla="*/ 372 w 816"/>
                <a:gd name="T19" fmla="*/ 68 h 1867"/>
                <a:gd name="T20" fmla="*/ 634 w 816"/>
                <a:gd name="T21" fmla="*/ 330 h 1867"/>
                <a:gd name="T22" fmla="*/ 634 w 816"/>
                <a:gd name="T23" fmla="*/ 444 h 1867"/>
                <a:gd name="T24" fmla="*/ 727 w 816"/>
                <a:gd name="T25" fmla="*/ 537 h 1867"/>
                <a:gd name="T26" fmla="*/ 727 w 816"/>
                <a:gd name="T27" fmla="*/ 652 h 1867"/>
                <a:gd name="T28" fmla="*/ 816 w 816"/>
                <a:gd name="T29" fmla="*/ 741 h 1867"/>
                <a:gd name="T30" fmla="*/ 816 w 816"/>
                <a:gd name="T31" fmla="*/ 1143 h 1867"/>
                <a:gd name="T32" fmla="*/ 760 w 816"/>
                <a:gd name="T33" fmla="*/ 1199 h 1867"/>
                <a:gd name="T34" fmla="*/ 760 w 816"/>
                <a:gd name="T35" fmla="*/ 1433 h 1867"/>
                <a:gd name="T36" fmla="*/ 686 w 816"/>
                <a:gd name="T37" fmla="*/ 1507 h 1867"/>
                <a:gd name="T38" fmla="*/ 686 w 816"/>
                <a:gd name="T39" fmla="*/ 1581 h 1867"/>
                <a:gd name="T40" fmla="*/ 514 w 816"/>
                <a:gd name="T41" fmla="*/ 1752 h 1867"/>
                <a:gd name="T42" fmla="*/ 392 w 816"/>
                <a:gd name="T43" fmla="*/ 1752 h 1867"/>
                <a:gd name="T44" fmla="*/ 276 w 816"/>
                <a:gd name="T45" fmla="*/ 1867 h 1867"/>
                <a:gd name="T46" fmla="*/ 85 w 816"/>
                <a:gd name="T47" fmla="*/ 1831 h 1867"/>
                <a:gd name="T48" fmla="*/ 261 w 816"/>
                <a:gd name="T49" fmla="*/ 1831 h 1867"/>
                <a:gd name="T50" fmla="*/ 377 w 816"/>
                <a:gd name="T51" fmla="*/ 1716 h 1867"/>
                <a:gd name="T52" fmla="*/ 499 w 816"/>
                <a:gd name="T53" fmla="*/ 1716 h 1867"/>
                <a:gd name="T54" fmla="*/ 650 w 816"/>
                <a:gd name="T55" fmla="*/ 1566 h 1867"/>
                <a:gd name="T56" fmla="*/ 650 w 816"/>
                <a:gd name="T57" fmla="*/ 1492 h 1867"/>
                <a:gd name="T58" fmla="*/ 724 w 816"/>
                <a:gd name="T59" fmla="*/ 1418 h 1867"/>
                <a:gd name="T60" fmla="*/ 724 w 816"/>
                <a:gd name="T61" fmla="*/ 1184 h 1867"/>
                <a:gd name="T62" fmla="*/ 780 w 816"/>
                <a:gd name="T63" fmla="*/ 1128 h 1867"/>
                <a:gd name="T64" fmla="*/ 780 w 816"/>
                <a:gd name="T65" fmla="*/ 756 h 1867"/>
                <a:gd name="T66" fmla="*/ 691 w 816"/>
                <a:gd name="T67" fmla="*/ 667 h 1867"/>
                <a:gd name="T68" fmla="*/ 691 w 816"/>
                <a:gd name="T69" fmla="*/ 552 h 1867"/>
                <a:gd name="T70" fmla="*/ 598 w 816"/>
                <a:gd name="T71" fmla="*/ 459 h 1867"/>
                <a:gd name="T72" fmla="*/ 598 w 816"/>
                <a:gd name="T73" fmla="*/ 345 h 1867"/>
                <a:gd name="T74" fmla="*/ 357 w 816"/>
                <a:gd name="T75" fmla="*/ 104 h 1867"/>
                <a:gd name="T76" fmla="*/ 268 w 816"/>
                <a:gd name="T77" fmla="*/ 104 h 1867"/>
                <a:gd name="T78" fmla="*/ 201 w 816"/>
                <a:gd name="T79" fmla="*/ 36 h 1867"/>
                <a:gd name="T80" fmla="*/ 95 w 816"/>
                <a:gd name="T81" fmla="*/ 36 h 1867"/>
                <a:gd name="T82" fmla="*/ 36 w 816"/>
                <a:gd name="T83" fmla="*/ 95 h 1867"/>
                <a:gd name="T84" fmla="*/ 36 w 816"/>
                <a:gd name="T85" fmla="*/ 1785 h 1867"/>
                <a:gd name="T86" fmla="*/ 36 w 816"/>
                <a:gd name="T87" fmla="*/ 1786 h 1867"/>
                <a:gd name="T88" fmla="*/ 85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276" y="1867"/>
                  </a:moveTo>
                  <a:cubicBezTo>
                    <a:pt x="71" y="1867"/>
                    <a:pt x="71" y="1867"/>
                    <a:pt x="71" y="1867"/>
                  </a:cubicBezTo>
                  <a:cubicBezTo>
                    <a:pt x="6" y="1807"/>
                    <a:pt x="6" y="1807"/>
                    <a:pt x="6" y="1807"/>
                  </a:cubicBezTo>
                  <a:cubicBezTo>
                    <a:pt x="1" y="1803"/>
                    <a:pt x="0" y="1797"/>
                    <a:pt x="1" y="1791"/>
                  </a:cubicBezTo>
                  <a:cubicBezTo>
                    <a:pt x="0" y="1789"/>
                    <a:pt x="0" y="1787"/>
                    <a:pt x="0" y="1785"/>
                  </a:cubicBezTo>
                  <a:cubicBezTo>
                    <a:pt x="0" y="80"/>
                    <a:pt x="0" y="80"/>
                    <a:pt x="0" y="80"/>
                  </a:cubicBezTo>
                  <a:cubicBezTo>
                    <a:pt x="80" y="0"/>
                    <a:pt x="80" y="0"/>
                    <a:pt x="80" y="0"/>
                  </a:cubicBezTo>
                  <a:cubicBezTo>
                    <a:pt x="216" y="0"/>
                    <a:pt x="216" y="0"/>
                    <a:pt x="216" y="0"/>
                  </a:cubicBezTo>
                  <a:cubicBezTo>
                    <a:pt x="283" y="68"/>
                    <a:pt x="283" y="68"/>
                    <a:pt x="283" y="68"/>
                  </a:cubicBezTo>
                  <a:cubicBezTo>
                    <a:pt x="372" y="68"/>
                    <a:pt x="372" y="68"/>
                    <a:pt x="372" y="68"/>
                  </a:cubicBezTo>
                  <a:cubicBezTo>
                    <a:pt x="634" y="330"/>
                    <a:pt x="634" y="330"/>
                    <a:pt x="634" y="330"/>
                  </a:cubicBezTo>
                  <a:cubicBezTo>
                    <a:pt x="634" y="444"/>
                    <a:pt x="634" y="444"/>
                    <a:pt x="634" y="444"/>
                  </a:cubicBezTo>
                  <a:cubicBezTo>
                    <a:pt x="727" y="537"/>
                    <a:pt x="727" y="537"/>
                    <a:pt x="727" y="537"/>
                  </a:cubicBezTo>
                  <a:cubicBezTo>
                    <a:pt x="727" y="652"/>
                    <a:pt x="727" y="652"/>
                    <a:pt x="727" y="652"/>
                  </a:cubicBezTo>
                  <a:cubicBezTo>
                    <a:pt x="816" y="741"/>
                    <a:pt x="816" y="741"/>
                    <a:pt x="816" y="741"/>
                  </a:cubicBezTo>
                  <a:cubicBezTo>
                    <a:pt x="816" y="1143"/>
                    <a:pt x="816" y="1143"/>
                    <a:pt x="816" y="1143"/>
                  </a:cubicBezTo>
                  <a:cubicBezTo>
                    <a:pt x="760" y="1199"/>
                    <a:pt x="760" y="1199"/>
                    <a:pt x="760" y="1199"/>
                  </a:cubicBezTo>
                  <a:cubicBezTo>
                    <a:pt x="760" y="1433"/>
                    <a:pt x="760" y="1433"/>
                    <a:pt x="760" y="1433"/>
                  </a:cubicBezTo>
                  <a:cubicBezTo>
                    <a:pt x="686" y="1507"/>
                    <a:pt x="686" y="1507"/>
                    <a:pt x="686" y="1507"/>
                  </a:cubicBezTo>
                  <a:cubicBezTo>
                    <a:pt x="686" y="1581"/>
                    <a:pt x="686" y="1581"/>
                    <a:pt x="686" y="1581"/>
                  </a:cubicBezTo>
                  <a:cubicBezTo>
                    <a:pt x="514" y="1752"/>
                    <a:pt x="514" y="1752"/>
                    <a:pt x="514" y="1752"/>
                  </a:cubicBezTo>
                  <a:cubicBezTo>
                    <a:pt x="392" y="1752"/>
                    <a:pt x="392" y="1752"/>
                    <a:pt x="392" y="1752"/>
                  </a:cubicBezTo>
                  <a:lnTo>
                    <a:pt x="276" y="1867"/>
                  </a:lnTo>
                  <a:close/>
                  <a:moveTo>
                    <a:pt x="85" y="1831"/>
                  </a:moveTo>
                  <a:cubicBezTo>
                    <a:pt x="261" y="1831"/>
                    <a:pt x="261" y="1831"/>
                    <a:pt x="261" y="1831"/>
                  </a:cubicBezTo>
                  <a:cubicBezTo>
                    <a:pt x="377" y="1716"/>
                    <a:pt x="377" y="1716"/>
                    <a:pt x="377" y="1716"/>
                  </a:cubicBezTo>
                  <a:cubicBezTo>
                    <a:pt x="499" y="1716"/>
                    <a:pt x="499" y="1716"/>
                    <a:pt x="499" y="1716"/>
                  </a:cubicBezTo>
                  <a:cubicBezTo>
                    <a:pt x="650" y="1566"/>
                    <a:pt x="650" y="1566"/>
                    <a:pt x="650" y="1566"/>
                  </a:cubicBezTo>
                  <a:cubicBezTo>
                    <a:pt x="650" y="1492"/>
                    <a:pt x="650" y="1492"/>
                    <a:pt x="650" y="1492"/>
                  </a:cubicBezTo>
                  <a:cubicBezTo>
                    <a:pt x="724" y="1418"/>
                    <a:pt x="724" y="1418"/>
                    <a:pt x="724" y="1418"/>
                  </a:cubicBezTo>
                  <a:cubicBezTo>
                    <a:pt x="724" y="1184"/>
                    <a:pt x="724" y="1184"/>
                    <a:pt x="724" y="1184"/>
                  </a:cubicBezTo>
                  <a:cubicBezTo>
                    <a:pt x="780" y="1128"/>
                    <a:pt x="780" y="1128"/>
                    <a:pt x="780" y="1128"/>
                  </a:cubicBezTo>
                  <a:cubicBezTo>
                    <a:pt x="780" y="756"/>
                    <a:pt x="780" y="756"/>
                    <a:pt x="780" y="756"/>
                  </a:cubicBezTo>
                  <a:cubicBezTo>
                    <a:pt x="691" y="667"/>
                    <a:pt x="691" y="667"/>
                    <a:pt x="691" y="667"/>
                  </a:cubicBezTo>
                  <a:cubicBezTo>
                    <a:pt x="691" y="552"/>
                    <a:pt x="691" y="552"/>
                    <a:pt x="691" y="552"/>
                  </a:cubicBezTo>
                  <a:cubicBezTo>
                    <a:pt x="598" y="459"/>
                    <a:pt x="598" y="459"/>
                    <a:pt x="598" y="459"/>
                  </a:cubicBezTo>
                  <a:cubicBezTo>
                    <a:pt x="598" y="345"/>
                    <a:pt x="598" y="345"/>
                    <a:pt x="598" y="345"/>
                  </a:cubicBezTo>
                  <a:cubicBezTo>
                    <a:pt x="357" y="104"/>
                    <a:pt x="357" y="104"/>
                    <a:pt x="357" y="104"/>
                  </a:cubicBezTo>
                  <a:cubicBezTo>
                    <a:pt x="268" y="104"/>
                    <a:pt x="268" y="104"/>
                    <a:pt x="268" y="104"/>
                  </a:cubicBezTo>
                  <a:cubicBezTo>
                    <a:pt x="201" y="36"/>
                    <a:pt x="201" y="36"/>
                    <a:pt x="201" y="36"/>
                  </a:cubicBezTo>
                  <a:cubicBezTo>
                    <a:pt x="95" y="36"/>
                    <a:pt x="95" y="36"/>
                    <a:pt x="95" y="36"/>
                  </a:cubicBezTo>
                  <a:cubicBezTo>
                    <a:pt x="36" y="95"/>
                    <a:pt x="36" y="95"/>
                    <a:pt x="36" y="95"/>
                  </a:cubicBezTo>
                  <a:cubicBezTo>
                    <a:pt x="36" y="1785"/>
                    <a:pt x="36" y="1785"/>
                    <a:pt x="36" y="1785"/>
                  </a:cubicBezTo>
                  <a:cubicBezTo>
                    <a:pt x="36" y="1785"/>
                    <a:pt x="36" y="1785"/>
                    <a:pt x="36" y="1786"/>
                  </a:cubicBezTo>
                  <a:lnTo>
                    <a:pt x="85"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 name="Freeform 6">
              <a:extLst>
                <a:ext uri="{FF2B5EF4-FFF2-40B4-BE49-F238E27FC236}">
                  <a16:creationId xmlns:a16="http://schemas.microsoft.com/office/drawing/2014/main" id="{20A6B6E3-BA01-4B40-AD21-D7C8A6348CE3}"/>
                </a:ext>
              </a:extLst>
            </p:cNvPr>
            <p:cNvSpPr>
              <a:spLocks noEditPoints="1"/>
            </p:cNvSpPr>
            <p:nvPr/>
          </p:nvSpPr>
          <p:spPr bwMode="auto">
            <a:xfrm>
              <a:off x="1254" y="-530"/>
              <a:ext cx="960" cy="2199"/>
            </a:xfrm>
            <a:custGeom>
              <a:avLst/>
              <a:gdLst>
                <a:gd name="T0" fmla="*/ 744 w 816"/>
                <a:gd name="T1" fmla="*/ 1867 h 1867"/>
                <a:gd name="T2" fmla="*/ 539 w 816"/>
                <a:gd name="T3" fmla="*/ 1867 h 1867"/>
                <a:gd name="T4" fmla="*/ 424 w 816"/>
                <a:gd name="T5" fmla="*/ 1752 h 1867"/>
                <a:gd name="T6" fmla="*/ 301 w 816"/>
                <a:gd name="T7" fmla="*/ 1752 h 1867"/>
                <a:gd name="T8" fmla="*/ 130 w 816"/>
                <a:gd name="T9" fmla="*/ 1581 h 1867"/>
                <a:gd name="T10" fmla="*/ 130 w 816"/>
                <a:gd name="T11" fmla="*/ 1507 h 1867"/>
                <a:gd name="T12" fmla="*/ 56 w 816"/>
                <a:gd name="T13" fmla="*/ 1433 h 1867"/>
                <a:gd name="T14" fmla="*/ 56 w 816"/>
                <a:gd name="T15" fmla="*/ 1199 h 1867"/>
                <a:gd name="T16" fmla="*/ 0 w 816"/>
                <a:gd name="T17" fmla="*/ 1143 h 1867"/>
                <a:gd name="T18" fmla="*/ 0 w 816"/>
                <a:gd name="T19" fmla="*/ 741 h 1867"/>
                <a:gd name="T20" fmla="*/ 89 w 816"/>
                <a:gd name="T21" fmla="*/ 652 h 1867"/>
                <a:gd name="T22" fmla="*/ 89 w 816"/>
                <a:gd name="T23" fmla="*/ 537 h 1867"/>
                <a:gd name="T24" fmla="*/ 181 w 816"/>
                <a:gd name="T25" fmla="*/ 444 h 1867"/>
                <a:gd name="T26" fmla="*/ 181 w 816"/>
                <a:gd name="T27" fmla="*/ 330 h 1867"/>
                <a:gd name="T28" fmla="*/ 444 w 816"/>
                <a:gd name="T29" fmla="*/ 68 h 1867"/>
                <a:gd name="T30" fmla="*/ 533 w 816"/>
                <a:gd name="T31" fmla="*/ 68 h 1867"/>
                <a:gd name="T32" fmla="*/ 600 w 816"/>
                <a:gd name="T33" fmla="*/ 0 h 1867"/>
                <a:gd name="T34" fmla="*/ 736 w 816"/>
                <a:gd name="T35" fmla="*/ 0 h 1867"/>
                <a:gd name="T36" fmla="*/ 816 w 816"/>
                <a:gd name="T37" fmla="*/ 80 h 1867"/>
                <a:gd name="T38" fmla="*/ 816 w 816"/>
                <a:gd name="T39" fmla="*/ 1785 h 1867"/>
                <a:gd name="T40" fmla="*/ 815 w 816"/>
                <a:gd name="T41" fmla="*/ 1791 h 1867"/>
                <a:gd name="T42" fmla="*/ 809 w 816"/>
                <a:gd name="T43" fmla="*/ 1807 h 1867"/>
                <a:gd name="T44" fmla="*/ 744 w 816"/>
                <a:gd name="T45" fmla="*/ 1867 h 1867"/>
                <a:gd name="T46" fmla="*/ 554 w 816"/>
                <a:gd name="T47" fmla="*/ 1831 h 1867"/>
                <a:gd name="T48" fmla="*/ 730 w 816"/>
                <a:gd name="T49" fmla="*/ 1831 h 1867"/>
                <a:gd name="T50" fmla="*/ 780 w 816"/>
                <a:gd name="T51" fmla="*/ 1786 h 1867"/>
                <a:gd name="T52" fmla="*/ 780 w 816"/>
                <a:gd name="T53" fmla="*/ 1785 h 1867"/>
                <a:gd name="T54" fmla="*/ 780 w 816"/>
                <a:gd name="T55" fmla="*/ 95 h 1867"/>
                <a:gd name="T56" fmla="*/ 721 w 816"/>
                <a:gd name="T57" fmla="*/ 36 h 1867"/>
                <a:gd name="T58" fmla="*/ 615 w 816"/>
                <a:gd name="T59" fmla="*/ 36 h 1867"/>
                <a:gd name="T60" fmla="*/ 548 w 816"/>
                <a:gd name="T61" fmla="*/ 104 h 1867"/>
                <a:gd name="T62" fmla="*/ 459 w 816"/>
                <a:gd name="T63" fmla="*/ 104 h 1867"/>
                <a:gd name="T64" fmla="*/ 217 w 816"/>
                <a:gd name="T65" fmla="*/ 345 h 1867"/>
                <a:gd name="T66" fmla="*/ 217 w 816"/>
                <a:gd name="T67" fmla="*/ 459 h 1867"/>
                <a:gd name="T68" fmla="*/ 125 w 816"/>
                <a:gd name="T69" fmla="*/ 552 h 1867"/>
                <a:gd name="T70" fmla="*/ 125 w 816"/>
                <a:gd name="T71" fmla="*/ 667 h 1867"/>
                <a:gd name="T72" fmla="*/ 36 w 816"/>
                <a:gd name="T73" fmla="*/ 756 h 1867"/>
                <a:gd name="T74" fmla="*/ 36 w 816"/>
                <a:gd name="T75" fmla="*/ 1128 h 1867"/>
                <a:gd name="T76" fmla="*/ 92 w 816"/>
                <a:gd name="T77" fmla="*/ 1184 h 1867"/>
                <a:gd name="T78" fmla="*/ 92 w 816"/>
                <a:gd name="T79" fmla="*/ 1418 h 1867"/>
                <a:gd name="T80" fmla="*/ 166 w 816"/>
                <a:gd name="T81" fmla="*/ 1492 h 1867"/>
                <a:gd name="T82" fmla="*/ 166 w 816"/>
                <a:gd name="T83" fmla="*/ 1566 h 1867"/>
                <a:gd name="T84" fmla="*/ 316 w 816"/>
                <a:gd name="T85" fmla="*/ 1716 h 1867"/>
                <a:gd name="T86" fmla="*/ 439 w 816"/>
                <a:gd name="T87" fmla="*/ 1716 h 1867"/>
                <a:gd name="T88" fmla="*/ 554 w 816"/>
                <a:gd name="T89" fmla="*/ 1831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6" h="1867">
                  <a:moveTo>
                    <a:pt x="744" y="1867"/>
                  </a:moveTo>
                  <a:cubicBezTo>
                    <a:pt x="539" y="1867"/>
                    <a:pt x="539" y="1867"/>
                    <a:pt x="539" y="1867"/>
                  </a:cubicBezTo>
                  <a:cubicBezTo>
                    <a:pt x="424" y="1752"/>
                    <a:pt x="424" y="1752"/>
                    <a:pt x="424" y="1752"/>
                  </a:cubicBezTo>
                  <a:cubicBezTo>
                    <a:pt x="301" y="1752"/>
                    <a:pt x="301" y="1752"/>
                    <a:pt x="301" y="1752"/>
                  </a:cubicBezTo>
                  <a:cubicBezTo>
                    <a:pt x="130" y="1581"/>
                    <a:pt x="130" y="1581"/>
                    <a:pt x="130" y="1581"/>
                  </a:cubicBezTo>
                  <a:cubicBezTo>
                    <a:pt x="130" y="1507"/>
                    <a:pt x="130" y="1507"/>
                    <a:pt x="130" y="1507"/>
                  </a:cubicBezTo>
                  <a:cubicBezTo>
                    <a:pt x="56" y="1433"/>
                    <a:pt x="56" y="1433"/>
                    <a:pt x="56" y="1433"/>
                  </a:cubicBezTo>
                  <a:cubicBezTo>
                    <a:pt x="56" y="1199"/>
                    <a:pt x="56" y="1199"/>
                    <a:pt x="56" y="1199"/>
                  </a:cubicBezTo>
                  <a:cubicBezTo>
                    <a:pt x="0" y="1143"/>
                    <a:pt x="0" y="1143"/>
                    <a:pt x="0" y="1143"/>
                  </a:cubicBezTo>
                  <a:cubicBezTo>
                    <a:pt x="0" y="741"/>
                    <a:pt x="0" y="741"/>
                    <a:pt x="0" y="741"/>
                  </a:cubicBezTo>
                  <a:cubicBezTo>
                    <a:pt x="89" y="652"/>
                    <a:pt x="89" y="652"/>
                    <a:pt x="89" y="652"/>
                  </a:cubicBezTo>
                  <a:cubicBezTo>
                    <a:pt x="89" y="537"/>
                    <a:pt x="89" y="537"/>
                    <a:pt x="89" y="537"/>
                  </a:cubicBezTo>
                  <a:cubicBezTo>
                    <a:pt x="181" y="444"/>
                    <a:pt x="181" y="444"/>
                    <a:pt x="181" y="444"/>
                  </a:cubicBezTo>
                  <a:cubicBezTo>
                    <a:pt x="181" y="330"/>
                    <a:pt x="181" y="330"/>
                    <a:pt x="181" y="330"/>
                  </a:cubicBezTo>
                  <a:cubicBezTo>
                    <a:pt x="444" y="68"/>
                    <a:pt x="444" y="68"/>
                    <a:pt x="444" y="68"/>
                  </a:cubicBezTo>
                  <a:cubicBezTo>
                    <a:pt x="533" y="68"/>
                    <a:pt x="533" y="68"/>
                    <a:pt x="533" y="68"/>
                  </a:cubicBezTo>
                  <a:cubicBezTo>
                    <a:pt x="600" y="0"/>
                    <a:pt x="600" y="0"/>
                    <a:pt x="600" y="0"/>
                  </a:cubicBezTo>
                  <a:cubicBezTo>
                    <a:pt x="736" y="0"/>
                    <a:pt x="736" y="0"/>
                    <a:pt x="736" y="0"/>
                  </a:cubicBezTo>
                  <a:cubicBezTo>
                    <a:pt x="816" y="80"/>
                    <a:pt x="816" y="80"/>
                    <a:pt x="816" y="80"/>
                  </a:cubicBezTo>
                  <a:cubicBezTo>
                    <a:pt x="816" y="1785"/>
                    <a:pt x="816" y="1785"/>
                    <a:pt x="816" y="1785"/>
                  </a:cubicBezTo>
                  <a:cubicBezTo>
                    <a:pt x="816" y="1787"/>
                    <a:pt x="815" y="1789"/>
                    <a:pt x="815" y="1791"/>
                  </a:cubicBezTo>
                  <a:cubicBezTo>
                    <a:pt x="816" y="1797"/>
                    <a:pt x="814" y="1803"/>
                    <a:pt x="809" y="1807"/>
                  </a:cubicBezTo>
                  <a:lnTo>
                    <a:pt x="744" y="1867"/>
                  </a:lnTo>
                  <a:close/>
                  <a:moveTo>
                    <a:pt x="554" y="1831"/>
                  </a:moveTo>
                  <a:cubicBezTo>
                    <a:pt x="730" y="1831"/>
                    <a:pt x="730" y="1831"/>
                    <a:pt x="730" y="1831"/>
                  </a:cubicBezTo>
                  <a:cubicBezTo>
                    <a:pt x="780" y="1786"/>
                    <a:pt x="780" y="1786"/>
                    <a:pt x="780" y="1786"/>
                  </a:cubicBezTo>
                  <a:cubicBezTo>
                    <a:pt x="780" y="1785"/>
                    <a:pt x="780" y="1785"/>
                    <a:pt x="780" y="1785"/>
                  </a:cubicBezTo>
                  <a:cubicBezTo>
                    <a:pt x="780" y="95"/>
                    <a:pt x="780" y="95"/>
                    <a:pt x="780" y="95"/>
                  </a:cubicBezTo>
                  <a:cubicBezTo>
                    <a:pt x="721" y="36"/>
                    <a:pt x="721" y="36"/>
                    <a:pt x="721" y="36"/>
                  </a:cubicBezTo>
                  <a:cubicBezTo>
                    <a:pt x="615" y="36"/>
                    <a:pt x="615" y="36"/>
                    <a:pt x="615" y="36"/>
                  </a:cubicBezTo>
                  <a:cubicBezTo>
                    <a:pt x="548" y="104"/>
                    <a:pt x="548" y="104"/>
                    <a:pt x="548" y="104"/>
                  </a:cubicBezTo>
                  <a:cubicBezTo>
                    <a:pt x="459" y="104"/>
                    <a:pt x="459" y="104"/>
                    <a:pt x="459" y="104"/>
                  </a:cubicBezTo>
                  <a:cubicBezTo>
                    <a:pt x="217" y="345"/>
                    <a:pt x="217" y="345"/>
                    <a:pt x="217" y="345"/>
                  </a:cubicBezTo>
                  <a:cubicBezTo>
                    <a:pt x="217" y="459"/>
                    <a:pt x="217" y="459"/>
                    <a:pt x="217" y="459"/>
                  </a:cubicBezTo>
                  <a:cubicBezTo>
                    <a:pt x="125" y="552"/>
                    <a:pt x="125" y="552"/>
                    <a:pt x="125" y="552"/>
                  </a:cubicBezTo>
                  <a:cubicBezTo>
                    <a:pt x="125" y="667"/>
                    <a:pt x="125" y="667"/>
                    <a:pt x="125" y="667"/>
                  </a:cubicBezTo>
                  <a:cubicBezTo>
                    <a:pt x="36" y="756"/>
                    <a:pt x="36" y="756"/>
                    <a:pt x="36" y="756"/>
                  </a:cubicBezTo>
                  <a:cubicBezTo>
                    <a:pt x="36" y="1128"/>
                    <a:pt x="36" y="1128"/>
                    <a:pt x="36" y="1128"/>
                  </a:cubicBezTo>
                  <a:cubicBezTo>
                    <a:pt x="92" y="1184"/>
                    <a:pt x="92" y="1184"/>
                    <a:pt x="92" y="1184"/>
                  </a:cubicBezTo>
                  <a:cubicBezTo>
                    <a:pt x="92" y="1418"/>
                    <a:pt x="92" y="1418"/>
                    <a:pt x="92" y="1418"/>
                  </a:cubicBezTo>
                  <a:cubicBezTo>
                    <a:pt x="166" y="1492"/>
                    <a:pt x="166" y="1492"/>
                    <a:pt x="166" y="1492"/>
                  </a:cubicBezTo>
                  <a:cubicBezTo>
                    <a:pt x="166" y="1566"/>
                    <a:pt x="166" y="1566"/>
                    <a:pt x="166" y="1566"/>
                  </a:cubicBezTo>
                  <a:cubicBezTo>
                    <a:pt x="316" y="1716"/>
                    <a:pt x="316" y="1716"/>
                    <a:pt x="316" y="1716"/>
                  </a:cubicBezTo>
                  <a:cubicBezTo>
                    <a:pt x="439" y="1716"/>
                    <a:pt x="439" y="1716"/>
                    <a:pt x="439" y="1716"/>
                  </a:cubicBezTo>
                  <a:lnTo>
                    <a:pt x="554" y="183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3" name="Freeform 7">
              <a:extLst>
                <a:ext uri="{FF2B5EF4-FFF2-40B4-BE49-F238E27FC236}">
                  <a16:creationId xmlns:a16="http://schemas.microsoft.com/office/drawing/2014/main" id="{D3157CEA-609C-498B-83D9-CA4C9400DD70}"/>
                </a:ext>
              </a:extLst>
            </p:cNvPr>
            <p:cNvSpPr>
              <a:spLocks/>
            </p:cNvSpPr>
            <p:nvPr/>
          </p:nvSpPr>
          <p:spPr bwMode="auto">
            <a:xfrm>
              <a:off x="1885" y="152"/>
              <a:ext cx="905" cy="470"/>
            </a:xfrm>
            <a:custGeom>
              <a:avLst/>
              <a:gdLst>
                <a:gd name="T0" fmla="*/ 268 w 769"/>
                <a:gd name="T1" fmla="*/ 399 h 399"/>
                <a:gd name="T2" fmla="*/ 256 w 769"/>
                <a:gd name="T3" fmla="*/ 381 h 399"/>
                <a:gd name="T4" fmla="*/ 89 w 769"/>
                <a:gd name="T5" fmla="*/ 381 h 399"/>
                <a:gd name="T6" fmla="*/ 4 w 769"/>
                <a:gd name="T7" fmla="*/ 295 h 399"/>
                <a:gd name="T8" fmla="*/ 4 w 769"/>
                <a:gd name="T9" fmla="*/ 284 h 399"/>
                <a:gd name="T10" fmla="*/ 15 w 769"/>
                <a:gd name="T11" fmla="*/ 284 h 399"/>
                <a:gd name="T12" fmla="*/ 96 w 769"/>
                <a:gd name="T13" fmla="*/ 365 h 399"/>
                <a:gd name="T14" fmla="*/ 264 w 769"/>
                <a:gd name="T15" fmla="*/ 365 h 399"/>
                <a:gd name="T16" fmla="*/ 270 w 769"/>
                <a:gd name="T17" fmla="*/ 374 h 399"/>
                <a:gd name="T18" fmla="*/ 552 w 769"/>
                <a:gd name="T19" fmla="*/ 92 h 399"/>
                <a:gd name="T20" fmla="*/ 717 w 769"/>
                <a:gd name="T21" fmla="*/ 92 h 399"/>
                <a:gd name="T22" fmla="*/ 717 w 769"/>
                <a:gd name="T23" fmla="*/ 40 h 399"/>
                <a:gd name="T24" fmla="*/ 754 w 769"/>
                <a:gd name="T25" fmla="*/ 3 h 399"/>
                <a:gd name="T26" fmla="*/ 766 w 769"/>
                <a:gd name="T27" fmla="*/ 3 h 399"/>
                <a:gd name="T28" fmla="*/ 766 w 769"/>
                <a:gd name="T29" fmla="*/ 14 h 399"/>
                <a:gd name="T30" fmla="*/ 733 w 769"/>
                <a:gd name="T31" fmla="*/ 47 h 399"/>
                <a:gd name="T32" fmla="*/ 733 w 769"/>
                <a:gd name="T33" fmla="*/ 108 h 399"/>
                <a:gd name="T34" fmla="*/ 559 w 769"/>
                <a:gd name="T35" fmla="*/ 108 h 399"/>
                <a:gd name="T36" fmla="*/ 268 w 769"/>
                <a:gd name="T37"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399">
                  <a:moveTo>
                    <a:pt x="268" y="399"/>
                  </a:moveTo>
                  <a:cubicBezTo>
                    <a:pt x="256" y="381"/>
                    <a:pt x="256" y="381"/>
                    <a:pt x="256" y="381"/>
                  </a:cubicBezTo>
                  <a:cubicBezTo>
                    <a:pt x="89" y="381"/>
                    <a:pt x="89" y="381"/>
                    <a:pt x="89" y="381"/>
                  </a:cubicBezTo>
                  <a:cubicBezTo>
                    <a:pt x="4" y="295"/>
                    <a:pt x="4" y="295"/>
                    <a:pt x="4" y="295"/>
                  </a:cubicBezTo>
                  <a:cubicBezTo>
                    <a:pt x="0" y="292"/>
                    <a:pt x="0" y="287"/>
                    <a:pt x="4" y="284"/>
                  </a:cubicBezTo>
                  <a:cubicBezTo>
                    <a:pt x="7" y="281"/>
                    <a:pt x="12" y="281"/>
                    <a:pt x="15" y="284"/>
                  </a:cubicBezTo>
                  <a:cubicBezTo>
                    <a:pt x="96" y="365"/>
                    <a:pt x="96" y="365"/>
                    <a:pt x="96" y="365"/>
                  </a:cubicBezTo>
                  <a:cubicBezTo>
                    <a:pt x="264" y="365"/>
                    <a:pt x="264" y="365"/>
                    <a:pt x="264" y="365"/>
                  </a:cubicBezTo>
                  <a:cubicBezTo>
                    <a:pt x="270" y="374"/>
                    <a:pt x="270" y="374"/>
                    <a:pt x="270" y="374"/>
                  </a:cubicBezTo>
                  <a:cubicBezTo>
                    <a:pt x="552" y="92"/>
                    <a:pt x="552" y="92"/>
                    <a:pt x="552" y="92"/>
                  </a:cubicBezTo>
                  <a:cubicBezTo>
                    <a:pt x="717" y="92"/>
                    <a:pt x="717" y="92"/>
                    <a:pt x="717" y="92"/>
                  </a:cubicBezTo>
                  <a:cubicBezTo>
                    <a:pt x="717" y="40"/>
                    <a:pt x="717" y="40"/>
                    <a:pt x="717" y="40"/>
                  </a:cubicBezTo>
                  <a:cubicBezTo>
                    <a:pt x="754" y="3"/>
                    <a:pt x="754" y="3"/>
                    <a:pt x="754" y="3"/>
                  </a:cubicBezTo>
                  <a:cubicBezTo>
                    <a:pt x="757" y="0"/>
                    <a:pt x="763" y="0"/>
                    <a:pt x="766" y="3"/>
                  </a:cubicBezTo>
                  <a:cubicBezTo>
                    <a:pt x="769" y="6"/>
                    <a:pt x="769" y="11"/>
                    <a:pt x="766" y="14"/>
                  </a:cubicBezTo>
                  <a:cubicBezTo>
                    <a:pt x="733" y="47"/>
                    <a:pt x="733" y="47"/>
                    <a:pt x="733" y="47"/>
                  </a:cubicBezTo>
                  <a:cubicBezTo>
                    <a:pt x="733" y="108"/>
                    <a:pt x="733" y="108"/>
                    <a:pt x="733" y="108"/>
                  </a:cubicBezTo>
                  <a:cubicBezTo>
                    <a:pt x="559" y="108"/>
                    <a:pt x="559" y="108"/>
                    <a:pt x="559" y="108"/>
                  </a:cubicBezTo>
                  <a:lnTo>
                    <a:pt x="268" y="399"/>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4" name="Freeform 8">
              <a:extLst>
                <a:ext uri="{FF2B5EF4-FFF2-40B4-BE49-F238E27FC236}">
                  <a16:creationId xmlns:a16="http://schemas.microsoft.com/office/drawing/2014/main" id="{7A90AD5A-A79F-40D5-92A6-6D742A70FBA3}"/>
                </a:ext>
              </a:extLst>
            </p:cNvPr>
            <p:cNvSpPr>
              <a:spLocks/>
            </p:cNvSpPr>
            <p:nvPr/>
          </p:nvSpPr>
          <p:spPr bwMode="auto">
            <a:xfrm>
              <a:off x="2725" y="251"/>
              <a:ext cx="195" cy="525"/>
            </a:xfrm>
            <a:custGeom>
              <a:avLst/>
              <a:gdLst>
                <a:gd name="T0" fmla="*/ 102 w 165"/>
                <a:gd name="T1" fmla="*/ 446 h 446"/>
                <a:gd name="T2" fmla="*/ 96 w 165"/>
                <a:gd name="T3" fmla="*/ 444 h 446"/>
                <a:gd name="T4" fmla="*/ 96 w 165"/>
                <a:gd name="T5" fmla="*/ 432 h 446"/>
                <a:gd name="T6" fmla="*/ 149 w 165"/>
                <a:gd name="T7" fmla="*/ 379 h 446"/>
                <a:gd name="T8" fmla="*/ 149 w 165"/>
                <a:gd name="T9" fmla="*/ 161 h 446"/>
                <a:gd name="T10" fmla="*/ 3 w 165"/>
                <a:gd name="T11" fmla="*/ 15 h 446"/>
                <a:gd name="T12" fmla="*/ 3 w 165"/>
                <a:gd name="T13" fmla="*/ 3 h 446"/>
                <a:gd name="T14" fmla="*/ 15 w 165"/>
                <a:gd name="T15" fmla="*/ 3 h 446"/>
                <a:gd name="T16" fmla="*/ 165 w 165"/>
                <a:gd name="T17" fmla="*/ 154 h 446"/>
                <a:gd name="T18" fmla="*/ 165 w 165"/>
                <a:gd name="T19" fmla="*/ 386 h 446"/>
                <a:gd name="T20" fmla="*/ 107 w 165"/>
                <a:gd name="T21" fmla="*/ 444 h 446"/>
                <a:gd name="T22" fmla="*/ 102 w 165"/>
                <a:gd name="T2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446">
                  <a:moveTo>
                    <a:pt x="102" y="446"/>
                  </a:moveTo>
                  <a:cubicBezTo>
                    <a:pt x="100" y="446"/>
                    <a:pt x="98" y="445"/>
                    <a:pt x="96" y="444"/>
                  </a:cubicBezTo>
                  <a:cubicBezTo>
                    <a:pt x="93" y="441"/>
                    <a:pt x="93" y="436"/>
                    <a:pt x="96" y="432"/>
                  </a:cubicBezTo>
                  <a:cubicBezTo>
                    <a:pt x="149" y="379"/>
                    <a:pt x="149" y="379"/>
                    <a:pt x="149" y="379"/>
                  </a:cubicBezTo>
                  <a:cubicBezTo>
                    <a:pt x="149" y="161"/>
                    <a:pt x="149" y="161"/>
                    <a:pt x="149" y="161"/>
                  </a:cubicBezTo>
                  <a:cubicBezTo>
                    <a:pt x="3" y="15"/>
                    <a:pt x="3" y="15"/>
                    <a:pt x="3" y="15"/>
                  </a:cubicBezTo>
                  <a:cubicBezTo>
                    <a:pt x="0" y="12"/>
                    <a:pt x="0" y="7"/>
                    <a:pt x="3" y="3"/>
                  </a:cubicBezTo>
                  <a:cubicBezTo>
                    <a:pt x="7" y="0"/>
                    <a:pt x="12" y="0"/>
                    <a:pt x="15" y="3"/>
                  </a:cubicBezTo>
                  <a:cubicBezTo>
                    <a:pt x="165" y="154"/>
                    <a:pt x="165" y="154"/>
                    <a:pt x="165" y="154"/>
                  </a:cubicBezTo>
                  <a:cubicBezTo>
                    <a:pt x="165" y="386"/>
                    <a:pt x="165" y="386"/>
                    <a:pt x="165" y="386"/>
                  </a:cubicBezTo>
                  <a:cubicBezTo>
                    <a:pt x="107" y="444"/>
                    <a:pt x="107" y="444"/>
                    <a:pt x="107" y="444"/>
                  </a:cubicBezTo>
                  <a:cubicBezTo>
                    <a:pt x="106" y="445"/>
                    <a:pt x="104" y="446"/>
                    <a:pt x="102" y="4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5" name="Freeform 9">
              <a:extLst>
                <a:ext uri="{FF2B5EF4-FFF2-40B4-BE49-F238E27FC236}">
                  <a16:creationId xmlns:a16="http://schemas.microsoft.com/office/drawing/2014/main" id="{D7DAE005-857A-4CEA-BA77-79C8E345DA45}"/>
                </a:ext>
              </a:extLst>
            </p:cNvPr>
            <p:cNvSpPr>
              <a:spLocks/>
            </p:cNvSpPr>
            <p:nvPr/>
          </p:nvSpPr>
          <p:spPr bwMode="auto">
            <a:xfrm>
              <a:off x="2416" y="736"/>
              <a:ext cx="338" cy="431"/>
            </a:xfrm>
            <a:custGeom>
              <a:avLst/>
              <a:gdLst>
                <a:gd name="T0" fmla="*/ 213 w 287"/>
                <a:gd name="T1" fmla="*/ 366 h 366"/>
                <a:gd name="T2" fmla="*/ 8 w 287"/>
                <a:gd name="T3" fmla="*/ 366 h 366"/>
                <a:gd name="T4" fmla="*/ 0 w 287"/>
                <a:gd name="T5" fmla="*/ 358 h 366"/>
                <a:gd name="T6" fmla="*/ 8 w 287"/>
                <a:gd name="T7" fmla="*/ 350 h 366"/>
                <a:gd name="T8" fmla="*/ 206 w 287"/>
                <a:gd name="T9" fmla="*/ 350 h 366"/>
                <a:gd name="T10" fmla="*/ 271 w 287"/>
                <a:gd name="T11" fmla="*/ 286 h 366"/>
                <a:gd name="T12" fmla="*/ 271 w 287"/>
                <a:gd name="T13" fmla="*/ 120 h 366"/>
                <a:gd name="T14" fmla="*/ 167 w 287"/>
                <a:gd name="T15" fmla="*/ 16 h 366"/>
                <a:gd name="T16" fmla="*/ 12 w 287"/>
                <a:gd name="T17" fmla="*/ 16 h 366"/>
                <a:gd name="T18" fmla="*/ 4 w 287"/>
                <a:gd name="T19" fmla="*/ 8 h 366"/>
                <a:gd name="T20" fmla="*/ 12 w 287"/>
                <a:gd name="T21" fmla="*/ 0 h 366"/>
                <a:gd name="T22" fmla="*/ 174 w 287"/>
                <a:gd name="T23" fmla="*/ 0 h 366"/>
                <a:gd name="T24" fmla="*/ 287 w 287"/>
                <a:gd name="T25" fmla="*/ 114 h 366"/>
                <a:gd name="T26" fmla="*/ 287 w 287"/>
                <a:gd name="T27" fmla="*/ 292 h 366"/>
                <a:gd name="T28" fmla="*/ 213 w 287"/>
                <a:gd name="T29"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366">
                  <a:moveTo>
                    <a:pt x="213" y="366"/>
                  </a:moveTo>
                  <a:cubicBezTo>
                    <a:pt x="8" y="366"/>
                    <a:pt x="8" y="366"/>
                    <a:pt x="8" y="366"/>
                  </a:cubicBezTo>
                  <a:cubicBezTo>
                    <a:pt x="3" y="366"/>
                    <a:pt x="0" y="363"/>
                    <a:pt x="0" y="358"/>
                  </a:cubicBezTo>
                  <a:cubicBezTo>
                    <a:pt x="0" y="354"/>
                    <a:pt x="3" y="350"/>
                    <a:pt x="8" y="350"/>
                  </a:cubicBezTo>
                  <a:cubicBezTo>
                    <a:pt x="206" y="350"/>
                    <a:pt x="206" y="350"/>
                    <a:pt x="206" y="350"/>
                  </a:cubicBezTo>
                  <a:cubicBezTo>
                    <a:pt x="271" y="286"/>
                    <a:pt x="271" y="286"/>
                    <a:pt x="271" y="286"/>
                  </a:cubicBezTo>
                  <a:cubicBezTo>
                    <a:pt x="271" y="120"/>
                    <a:pt x="271" y="120"/>
                    <a:pt x="271" y="120"/>
                  </a:cubicBezTo>
                  <a:cubicBezTo>
                    <a:pt x="167" y="16"/>
                    <a:pt x="167" y="16"/>
                    <a:pt x="167" y="16"/>
                  </a:cubicBezTo>
                  <a:cubicBezTo>
                    <a:pt x="12" y="16"/>
                    <a:pt x="12" y="16"/>
                    <a:pt x="12" y="16"/>
                  </a:cubicBezTo>
                  <a:cubicBezTo>
                    <a:pt x="8" y="16"/>
                    <a:pt x="4" y="13"/>
                    <a:pt x="4" y="8"/>
                  </a:cubicBezTo>
                  <a:cubicBezTo>
                    <a:pt x="4" y="4"/>
                    <a:pt x="8" y="0"/>
                    <a:pt x="12" y="0"/>
                  </a:cubicBezTo>
                  <a:cubicBezTo>
                    <a:pt x="174" y="0"/>
                    <a:pt x="174" y="0"/>
                    <a:pt x="174" y="0"/>
                  </a:cubicBezTo>
                  <a:cubicBezTo>
                    <a:pt x="287" y="114"/>
                    <a:pt x="287" y="114"/>
                    <a:pt x="287" y="114"/>
                  </a:cubicBezTo>
                  <a:cubicBezTo>
                    <a:pt x="287" y="292"/>
                    <a:pt x="287" y="292"/>
                    <a:pt x="287" y="292"/>
                  </a:cubicBezTo>
                  <a:lnTo>
                    <a:pt x="213"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6" name="Freeform 10">
              <a:extLst>
                <a:ext uri="{FF2B5EF4-FFF2-40B4-BE49-F238E27FC236}">
                  <a16:creationId xmlns:a16="http://schemas.microsoft.com/office/drawing/2014/main" id="{D940AB99-1942-4E5D-A0C5-164FAB04EDC6}"/>
                </a:ext>
              </a:extLst>
            </p:cNvPr>
            <p:cNvSpPr>
              <a:spLocks/>
            </p:cNvSpPr>
            <p:nvPr/>
          </p:nvSpPr>
          <p:spPr bwMode="auto">
            <a:xfrm>
              <a:off x="2525" y="458"/>
              <a:ext cx="187" cy="295"/>
            </a:xfrm>
            <a:custGeom>
              <a:avLst/>
              <a:gdLst>
                <a:gd name="T0" fmla="*/ 9 w 159"/>
                <a:gd name="T1" fmla="*/ 250 h 250"/>
                <a:gd name="T2" fmla="*/ 3 w 159"/>
                <a:gd name="T3" fmla="*/ 247 h 250"/>
                <a:gd name="T4" fmla="*/ 3 w 159"/>
                <a:gd name="T5" fmla="*/ 236 h 250"/>
                <a:gd name="T6" fmla="*/ 136 w 159"/>
                <a:gd name="T7" fmla="*/ 103 h 250"/>
                <a:gd name="T8" fmla="*/ 101 w 159"/>
                <a:gd name="T9" fmla="*/ 68 h 250"/>
                <a:gd name="T10" fmla="*/ 101 w 159"/>
                <a:gd name="T11" fmla="*/ 8 h 250"/>
                <a:gd name="T12" fmla="*/ 109 w 159"/>
                <a:gd name="T13" fmla="*/ 0 h 250"/>
                <a:gd name="T14" fmla="*/ 117 w 159"/>
                <a:gd name="T15" fmla="*/ 8 h 250"/>
                <a:gd name="T16" fmla="*/ 117 w 159"/>
                <a:gd name="T17" fmla="*/ 61 h 250"/>
                <a:gd name="T18" fmla="*/ 159 w 159"/>
                <a:gd name="T19" fmla="*/ 103 h 250"/>
                <a:gd name="T20" fmla="*/ 14 w 159"/>
                <a:gd name="T21" fmla="*/ 247 h 250"/>
                <a:gd name="T22" fmla="*/ 9 w 159"/>
                <a:gd name="T23"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250">
                  <a:moveTo>
                    <a:pt x="9" y="250"/>
                  </a:moveTo>
                  <a:cubicBezTo>
                    <a:pt x="7" y="250"/>
                    <a:pt x="4" y="249"/>
                    <a:pt x="3" y="247"/>
                  </a:cubicBezTo>
                  <a:cubicBezTo>
                    <a:pt x="0" y="244"/>
                    <a:pt x="0" y="239"/>
                    <a:pt x="3" y="236"/>
                  </a:cubicBezTo>
                  <a:cubicBezTo>
                    <a:pt x="136" y="103"/>
                    <a:pt x="136" y="103"/>
                    <a:pt x="136" y="103"/>
                  </a:cubicBezTo>
                  <a:cubicBezTo>
                    <a:pt x="101" y="68"/>
                    <a:pt x="101" y="68"/>
                    <a:pt x="101" y="68"/>
                  </a:cubicBezTo>
                  <a:cubicBezTo>
                    <a:pt x="101" y="8"/>
                    <a:pt x="101" y="8"/>
                    <a:pt x="101" y="8"/>
                  </a:cubicBezTo>
                  <a:cubicBezTo>
                    <a:pt x="101" y="4"/>
                    <a:pt x="105" y="0"/>
                    <a:pt x="109" y="0"/>
                  </a:cubicBezTo>
                  <a:cubicBezTo>
                    <a:pt x="114" y="0"/>
                    <a:pt x="117" y="4"/>
                    <a:pt x="117" y="8"/>
                  </a:cubicBezTo>
                  <a:cubicBezTo>
                    <a:pt x="117" y="61"/>
                    <a:pt x="117" y="61"/>
                    <a:pt x="117" y="61"/>
                  </a:cubicBezTo>
                  <a:cubicBezTo>
                    <a:pt x="159" y="103"/>
                    <a:pt x="159" y="103"/>
                    <a:pt x="159" y="103"/>
                  </a:cubicBezTo>
                  <a:cubicBezTo>
                    <a:pt x="14" y="247"/>
                    <a:pt x="14" y="247"/>
                    <a:pt x="14" y="247"/>
                  </a:cubicBezTo>
                  <a:cubicBezTo>
                    <a:pt x="13" y="249"/>
                    <a:pt x="11" y="250"/>
                    <a:pt x="9" y="25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7" name="Freeform 11">
              <a:extLst>
                <a:ext uri="{FF2B5EF4-FFF2-40B4-BE49-F238E27FC236}">
                  <a16:creationId xmlns:a16="http://schemas.microsoft.com/office/drawing/2014/main" id="{662CA414-B33D-4B44-8E60-34367D3C0A2C}"/>
                </a:ext>
              </a:extLst>
            </p:cNvPr>
            <p:cNvSpPr>
              <a:spLocks/>
            </p:cNvSpPr>
            <p:nvPr/>
          </p:nvSpPr>
          <p:spPr bwMode="auto">
            <a:xfrm>
              <a:off x="2689" y="569"/>
              <a:ext cx="129" cy="52"/>
            </a:xfrm>
            <a:custGeom>
              <a:avLst/>
              <a:gdLst>
                <a:gd name="T0" fmla="*/ 102 w 110"/>
                <a:gd name="T1" fmla="*/ 44 h 44"/>
                <a:gd name="T2" fmla="*/ 32 w 110"/>
                <a:gd name="T3" fmla="*/ 44 h 44"/>
                <a:gd name="T4" fmla="*/ 3 w 110"/>
                <a:gd name="T5" fmla="*/ 15 h 44"/>
                <a:gd name="T6" fmla="*/ 3 w 110"/>
                <a:gd name="T7" fmla="*/ 3 h 44"/>
                <a:gd name="T8" fmla="*/ 14 w 110"/>
                <a:gd name="T9" fmla="*/ 3 h 44"/>
                <a:gd name="T10" fmla="*/ 39 w 110"/>
                <a:gd name="T11" fmla="*/ 28 h 44"/>
                <a:gd name="T12" fmla="*/ 102 w 110"/>
                <a:gd name="T13" fmla="*/ 28 h 44"/>
                <a:gd name="T14" fmla="*/ 110 w 110"/>
                <a:gd name="T15" fmla="*/ 36 h 44"/>
                <a:gd name="T16" fmla="*/ 102 w 110"/>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44">
                  <a:moveTo>
                    <a:pt x="102" y="44"/>
                  </a:moveTo>
                  <a:cubicBezTo>
                    <a:pt x="32" y="44"/>
                    <a:pt x="32" y="44"/>
                    <a:pt x="32" y="44"/>
                  </a:cubicBezTo>
                  <a:cubicBezTo>
                    <a:pt x="3" y="15"/>
                    <a:pt x="3" y="15"/>
                    <a:pt x="3" y="15"/>
                  </a:cubicBezTo>
                  <a:cubicBezTo>
                    <a:pt x="0" y="11"/>
                    <a:pt x="0" y="6"/>
                    <a:pt x="3" y="3"/>
                  </a:cubicBezTo>
                  <a:cubicBezTo>
                    <a:pt x="6" y="0"/>
                    <a:pt x="11" y="0"/>
                    <a:pt x="14" y="3"/>
                  </a:cubicBezTo>
                  <a:cubicBezTo>
                    <a:pt x="39" y="28"/>
                    <a:pt x="39" y="28"/>
                    <a:pt x="39" y="28"/>
                  </a:cubicBezTo>
                  <a:cubicBezTo>
                    <a:pt x="102" y="28"/>
                    <a:pt x="102" y="28"/>
                    <a:pt x="102" y="28"/>
                  </a:cubicBezTo>
                  <a:cubicBezTo>
                    <a:pt x="106" y="28"/>
                    <a:pt x="110" y="32"/>
                    <a:pt x="110" y="36"/>
                  </a:cubicBezTo>
                  <a:cubicBezTo>
                    <a:pt x="110" y="40"/>
                    <a:pt x="106" y="44"/>
                    <a:pt x="102" y="4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Freeform 12">
              <a:extLst>
                <a:ext uri="{FF2B5EF4-FFF2-40B4-BE49-F238E27FC236}">
                  <a16:creationId xmlns:a16="http://schemas.microsoft.com/office/drawing/2014/main" id="{3CC32743-AB94-4FB2-8006-008026627B61}"/>
                </a:ext>
              </a:extLst>
            </p:cNvPr>
            <p:cNvSpPr>
              <a:spLocks/>
            </p:cNvSpPr>
            <p:nvPr/>
          </p:nvSpPr>
          <p:spPr bwMode="auto">
            <a:xfrm>
              <a:off x="2353" y="935"/>
              <a:ext cx="223" cy="19"/>
            </a:xfrm>
            <a:custGeom>
              <a:avLst/>
              <a:gdLst>
                <a:gd name="T0" fmla="*/ 181 w 189"/>
                <a:gd name="T1" fmla="*/ 16 h 16"/>
                <a:gd name="T2" fmla="*/ 8 w 189"/>
                <a:gd name="T3" fmla="*/ 16 h 16"/>
                <a:gd name="T4" fmla="*/ 0 w 189"/>
                <a:gd name="T5" fmla="*/ 8 h 16"/>
                <a:gd name="T6" fmla="*/ 8 w 189"/>
                <a:gd name="T7" fmla="*/ 0 h 16"/>
                <a:gd name="T8" fmla="*/ 181 w 189"/>
                <a:gd name="T9" fmla="*/ 0 h 16"/>
                <a:gd name="T10" fmla="*/ 189 w 189"/>
                <a:gd name="T11" fmla="*/ 8 h 16"/>
                <a:gd name="T12" fmla="*/ 181 w 18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89" h="16">
                  <a:moveTo>
                    <a:pt x="181" y="16"/>
                  </a:moveTo>
                  <a:cubicBezTo>
                    <a:pt x="8" y="16"/>
                    <a:pt x="8" y="16"/>
                    <a:pt x="8" y="16"/>
                  </a:cubicBezTo>
                  <a:cubicBezTo>
                    <a:pt x="4" y="16"/>
                    <a:pt x="0" y="13"/>
                    <a:pt x="0" y="8"/>
                  </a:cubicBezTo>
                  <a:cubicBezTo>
                    <a:pt x="0" y="4"/>
                    <a:pt x="4" y="0"/>
                    <a:pt x="8" y="0"/>
                  </a:cubicBezTo>
                  <a:cubicBezTo>
                    <a:pt x="181" y="0"/>
                    <a:pt x="181" y="0"/>
                    <a:pt x="181" y="0"/>
                  </a:cubicBezTo>
                  <a:cubicBezTo>
                    <a:pt x="186" y="0"/>
                    <a:pt x="189" y="4"/>
                    <a:pt x="189" y="8"/>
                  </a:cubicBezTo>
                  <a:cubicBezTo>
                    <a:pt x="189" y="13"/>
                    <a:pt x="186" y="16"/>
                    <a:pt x="181"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9C0BBD79-66C7-4ABB-B696-E91BCCF530A6}"/>
                </a:ext>
              </a:extLst>
            </p:cNvPr>
            <p:cNvSpPr>
              <a:spLocks/>
            </p:cNvSpPr>
            <p:nvPr/>
          </p:nvSpPr>
          <p:spPr bwMode="auto">
            <a:xfrm>
              <a:off x="2735" y="516"/>
              <a:ext cx="295" cy="570"/>
            </a:xfrm>
            <a:custGeom>
              <a:avLst/>
              <a:gdLst>
                <a:gd name="T0" fmla="*/ 119 w 251"/>
                <a:gd name="T1" fmla="*/ 484 h 484"/>
                <a:gd name="T2" fmla="*/ 8 w 251"/>
                <a:gd name="T3" fmla="*/ 484 h 484"/>
                <a:gd name="T4" fmla="*/ 0 w 251"/>
                <a:gd name="T5" fmla="*/ 476 h 484"/>
                <a:gd name="T6" fmla="*/ 8 w 251"/>
                <a:gd name="T7" fmla="*/ 468 h 484"/>
                <a:gd name="T8" fmla="*/ 112 w 251"/>
                <a:gd name="T9" fmla="*/ 468 h 484"/>
                <a:gd name="T10" fmla="*/ 187 w 251"/>
                <a:gd name="T11" fmla="*/ 393 h 484"/>
                <a:gd name="T12" fmla="*/ 187 w 251"/>
                <a:gd name="T13" fmla="*/ 268 h 484"/>
                <a:gd name="T14" fmla="*/ 235 w 251"/>
                <a:gd name="T15" fmla="*/ 221 h 484"/>
                <a:gd name="T16" fmla="*/ 235 w 251"/>
                <a:gd name="T17" fmla="*/ 8 h 484"/>
                <a:gd name="T18" fmla="*/ 243 w 251"/>
                <a:gd name="T19" fmla="*/ 0 h 484"/>
                <a:gd name="T20" fmla="*/ 251 w 251"/>
                <a:gd name="T21" fmla="*/ 8 h 484"/>
                <a:gd name="T22" fmla="*/ 251 w 251"/>
                <a:gd name="T23" fmla="*/ 227 h 484"/>
                <a:gd name="T24" fmla="*/ 203 w 251"/>
                <a:gd name="T25" fmla="*/ 275 h 484"/>
                <a:gd name="T26" fmla="*/ 203 w 251"/>
                <a:gd name="T27" fmla="*/ 399 h 484"/>
                <a:gd name="T28" fmla="*/ 119 w 251"/>
                <a:gd name="T29"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484">
                  <a:moveTo>
                    <a:pt x="119" y="484"/>
                  </a:moveTo>
                  <a:cubicBezTo>
                    <a:pt x="8" y="484"/>
                    <a:pt x="8" y="484"/>
                    <a:pt x="8" y="484"/>
                  </a:cubicBezTo>
                  <a:cubicBezTo>
                    <a:pt x="3" y="484"/>
                    <a:pt x="0" y="480"/>
                    <a:pt x="0" y="476"/>
                  </a:cubicBezTo>
                  <a:cubicBezTo>
                    <a:pt x="0" y="472"/>
                    <a:pt x="3" y="468"/>
                    <a:pt x="8" y="468"/>
                  </a:cubicBezTo>
                  <a:cubicBezTo>
                    <a:pt x="112" y="468"/>
                    <a:pt x="112" y="468"/>
                    <a:pt x="112" y="468"/>
                  </a:cubicBezTo>
                  <a:cubicBezTo>
                    <a:pt x="187" y="393"/>
                    <a:pt x="187" y="393"/>
                    <a:pt x="187" y="393"/>
                  </a:cubicBezTo>
                  <a:cubicBezTo>
                    <a:pt x="187" y="268"/>
                    <a:pt x="187" y="268"/>
                    <a:pt x="187" y="268"/>
                  </a:cubicBezTo>
                  <a:cubicBezTo>
                    <a:pt x="235" y="221"/>
                    <a:pt x="235" y="221"/>
                    <a:pt x="235" y="221"/>
                  </a:cubicBezTo>
                  <a:cubicBezTo>
                    <a:pt x="235" y="8"/>
                    <a:pt x="235" y="8"/>
                    <a:pt x="235" y="8"/>
                  </a:cubicBezTo>
                  <a:cubicBezTo>
                    <a:pt x="235" y="4"/>
                    <a:pt x="239" y="0"/>
                    <a:pt x="243" y="0"/>
                  </a:cubicBezTo>
                  <a:cubicBezTo>
                    <a:pt x="247" y="0"/>
                    <a:pt x="251" y="4"/>
                    <a:pt x="251" y="8"/>
                  </a:cubicBezTo>
                  <a:cubicBezTo>
                    <a:pt x="251" y="227"/>
                    <a:pt x="251" y="227"/>
                    <a:pt x="251" y="227"/>
                  </a:cubicBezTo>
                  <a:cubicBezTo>
                    <a:pt x="203" y="275"/>
                    <a:pt x="203" y="275"/>
                    <a:pt x="203" y="275"/>
                  </a:cubicBezTo>
                  <a:cubicBezTo>
                    <a:pt x="203" y="399"/>
                    <a:pt x="203" y="399"/>
                    <a:pt x="203" y="399"/>
                  </a:cubicBezTo>
                  <a:lnTo>
                    <a:pt x="119" y="48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445A7733-E776-4801-872F-536F7FB6629E}"/>
                </a:ext>
              </a:extLst>
            </p:cNvPr>
            <p:cNvSpPr>
              <a:spLocks/>
            </p:cNvSpPr>
            <p:nvPr/>
          </p:nvSpPr>
          <p:spPr bwMode="auto">
            <a:xfrm>
              <a:off x="2861" y="1066"/>
              <a:ext cx="95" cy="198"/>
            </a:xfrm>
            <a:custGeom>
              <a:avLst/>
              <a:gdLst>
                <a:gd name="T0" fmla="*/ 73 w 81"/>
                <a:gd name="T1" fmla="*/ 168 h 168"/>
                <a:gd name="T2" fmla="*/ 65 w 81"/>
                <a:gd name="T3" fmla="*/ 160 h 168"/>
                <a:gd name="T4" fmla="*/ 65 w 81"/>
                <a:gd name="T5" fmla="*/ 76 h 168"/>
                <a:gd name="T6" fmla="*/ 3 w 81"/>
                <a:gd name="T7" fmla="*/ 15 h 168"/>
                <a:gd name="T8" fmla="*/ 3 w 81"/>
                <a:gd name="T9" fmla="*/ 3 h 168"/>
                <a:gd name="T10" fmla="*/ 14 w 81"/>
                <a:gd name="T11" fmla="*/ 3 h 168"/>
                <a:gd name="T12" fmla="*/ 81 w 81"/>
                <a:gd name="T13" fmla="*/ 70 h 168"/>
                <a:gd name="T14" fmla="*/ 81 w 81"/>
                <a:gd name="T15" fmla="*/ 160 h 168"/>
                <a:gd name="T16" fmla="*/ 73 w 81"/>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8">
                  <a:moveTo>
                    <a:pt x="73" y="168"/>
                  </a:moveTo>
                  <a:cubicBezTo>
                    <a:pt x="68" y="168"/>
                    <a:pt x="65" y="165"/>
                    <a:pt x="65" y="160"/>
                  </a:cubicBezTo>
                  <a:cubicBezTo>
                    <a:pt x="65" y="76"/>
                    <a:pt x="65" y="76"/>
                    <a:pt x="65" y="76"/>
                  </a:cubicBezTo>
                  <a:cubicBezTo>
                    <a:pt x="3" y="15"/>
                    <a:pt x="3" y="15"/>
                    <a:pt x="3" y="15"/>
                  </a:cubicBezTo>
                  <a:cubicBezTo>
                    <a:pt x="0" y="12"/>
                    <a:pt x="0" y="6"/>
                    <a:pt x="3" y="3"/>
                  </a:cubicBezTo>
                  <a:cubicBezTo>
                    <a:pt x="6" y="0"/>
                    <a:pt x="11" y="0"/>
                    <a:pt x="14" y="3"/>
                  </a:cubicBezTo>
                  <a:cubicBezTo>
                    <a:pt x="81" y="70"/>
                    <a:pt x="81" y="70"/>
                    <a:pt x="81" y="70"/>
                  </a:cubicBezTo>
                  <a:cubicBezTo>
                    <a:pt x="81" y="160"/>
                    <a:pt x="81" y="160"/>
                    <a:pt x="81" y="160"/>
                  </a:cubicBezTo>
                  <a:cubicBezTo>
                    <a:pt x="81" y="165"/>
                    <a:pt x="77" y="168"/>
                    <a:pt x="73" y="168"/>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1" name="Freeform 15">
              <a:extLst>
                <a:ext uri="{FF2B5EF4-FFF2-40B4-BE49-F238E27FC236}">
                  <a16:creationId xmlns:a16="http://schemas.microsoft.com/office/drawing/2014/main" id="{EE197900-27CA-42FC-A9E5-C6D5291F30AF}"/>
                </a:ext>
              </a:extLst>
            </p:cNvPr>
            <p:cNvSpPr>
              <a:spLocks/>
            </p:cNvSpPr>
            <p:nvPr/>
          </p:nvSpPr>
          <p:spPr bwMode="auto">
            <a:xfrm>
              <a:off x="1572" y="1270"/>
              <a:ext cx="1269" cy="219"/>
            </a:xfrm>
            <a:custGeom>
              <a:avLst/>
              <a:gdLst>
                <a:gd name="T0" fmla="*/ 778 w 1078"/>
                <a:gd name="T1" fmla="*/ 186 h 186"/>
                <a:gd name="T2" fmla="*/ 670 w 1078"/>
                <a:gd name="T3" fmla="*/ 186 h 186"/>
                <a:gd name="T4" fmla="*/ 528 w 1078"/>
                <a:gd name="T5" fmla="*/ 45 h 186"/>
                <a:gd name="T6" fmla="*/ 394 w 1078"/>
                <a:gd name="T7" fmla="*/ 179 h 186"/>
                <a:gd name="T8" fmla="*/ 252 w 1078"/>
                <a:gd name="T9" fmla="*/ 179 h 186"/>
                <a:gd name="T10" fmla="*/ 171 w 1078"/>
                <a:gd name="T11" fmla="*/ 98 h 186"/>
                <a:gd name="T12" fmla="*/ 86 w 1078"/>
                <a:gd name="T13" fmla="*/ 98 h 186"/>
                <a:gd name="T14" fmla="*/ 3 w 1078"/>
                <a:gd name="T15" fmla="*/ 15 h 186"/>
                <a:gd name="T16" fmla="*/ 3 w 1078"/>
                <a:gd name="T17" fmla="*/ 4 h 186"/>
                <a:gd name="T18" fmla="*/ 14 w 1078"/>
                <a:gd name="T19" fmla="*/ 4 h 186"/>
                <a:gd name="T20" fmla="*/ 92 w 1078"/>
                <a:gd name="T21" fmla="*/ 82 h 186"/>
                <a:gd name="T22" fmla="*/ 177 w 1078"/>
                <a:gd name="T23" fmla="*/ 82 h 186"/>
                <a:gd name="T24" fmla="*/ 259 w 1078"/>
                <a:gd name="T25" fmla="*/ 163 h 186"/>
                <a:gd name="T26" fmla="*/ 387 w 1078"/>
                <a:gd name="T27" fmla="*/ 163 h 186"/>
                <a:gd name="T28" fmla="*/ 528 w 1078"/>
                <a:gd name="T29" fmla="*/ 22 h 186"/>
                <a:gd name="T30" fmla="*/ 676 w 1078"/>
                <a:gd name="T31" fmla="*/ 170 h 186"/>
                <a:gd name="T32" fmla="*/ 771 w 1078"/>
                <a:gd name="T33" fmla="*/ 170 h 186"/>
                <a:gd name="T34" fmla="*/ 839 w 1078"/>
                <a:gd name="T35" fmla="*/ 103 h 186"/>
                <a:gd name="T36" fmla="*/ 966 w 1078"/>
                <a:gd name="T37" fmla="*/ 103 h 186"/>
                <a:gd name="T38" fmla="*/ 1063 w 1078"/>
                <a:gd name="T39" fmla="*/ 5 h 186"/>
                <a:gd name="T40" fmla="*/ 1074 w 1078"/>
                <a:gd name="T41" fmla="*/ 5 h 186"/>
                <a:gd name="T42" fmla="*/ 1074 w 1078"/>
                <a:gd name="T43" fmla="*/ 17 h 186"/>
                <a:gd name="T44" fmla="*/ 973 w 1078"/>
                <a:gd name="T45" fmla="*/ 119 h 186"/>
                <a:gd name="T46" fmla="*/ 845 w 1078"/>
                <a:gd name="T47" fmla="*/ 119 h 186"/>
                <a:gd name="T48" fmla="*/ 778 w 1078"/>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8" h="186">
                  <a:moveTo>
                    <a:pt x="778" y="186"/>
                  </a:moveTo>
                  <a:cubicBezTo>
                    <a:pt x="670" y="186"/>
                    <a:pt x="670" y="186"/>
                    <a:pt x="670" y="186"/>
                  </a:cubicBezTo>
                  <a:cubicBezTo>
                    <a:pt x="528" y="45"/>
                    <a:pt x="528" y="45"/>
                    <a:pt x="528" y="45"/>
                  </a:cubicBezTo>
                  <a:cubicBezTo>
                    <a:pt x="394" y="179"/>
                    <a:pt x="394" y="179"/>
                    <a:pt x="394" y="179"/>
                  </a:cubicBezTo>
                  <a:cubicBezTo>
                    <a:pt x="252" y="179"/>
                    <a:pt x="252" y="179"/>
                    <a:pt x="252" y="179"/>
                  </a:cubicBezTo>
                  <a:cubicBezTo>
                    <a:pt x="171" y="98"/>
                    <a:pt x="171" y="98"/>
                    <a:pt x="171" y="98"/>
                  </a:cubicBezTo>
                  <a:cubicBezTo>
                    <a:pt x="86" y="98"/>
                    <a:pt x="86" y="98"/>
                    <a:pt x="86" y="98"/>
                  </a:cubicBezTo>
                  <a:cubicBezTo>
                    <a:pt x="3" y="15"/>
                    <a:pt x="3" y="15"/>
                    <a:pt x="3" y="15"/>
                  </a:cubicBezTo>
                  <a:cubicBezTo>
                    <a:pt x="0" y="12"/>
                    <a:pt x="0" y="7"/>
                    <a:pt x="3" y="4"/>
                  </a:cubicBezTo>
                  <a:cubicBezTo>
                    <a:pt x="6" y="0"/>
                    <a:pt x="11" y="0"/>
                    <a:pt x="14" y="4"/>
                  </a:cubicBezTo>
                  <a:cubicBezTo>
                    <a:pt x="92" y="82"/>
                    <a:pt x="92" y="82"/>
                    <a:pt x="92" y="82"/>
                  </a:cubicBezTo>
                  <a:cubicBezTo>
                    <a:pt x="177" y="82"/>
                    <a:pt x="177" y="82"/>
                    <a:pt x="177" y="82"/>
                  </a:cubicBezTo>
                  <a:cubicBezTo>
                    <a:pt x="259" y="163"/>
                    <a:pt x="259" y="163"/>
                    <a:pt x="259" y="163"/>
                  </a:cubicBezTo>
                  <a:cubicBezTo>
                    <a:pt x="387" y="163"/>
                    <a:pt x="387" y="163"/>
                    <a:pt x="387" y="163"/>
                  </a:cubicBezTo>
                  <a:cubicBezTo>
                    <a:pt x="528" y="22"/>
                    <a:pt x="528" y="22"/>
                    <a:pt x="528" y="22"/>
                  </a:cubicBezTo>
                  <a:cubicBezTo>
                    <a:pt x="676" y="170"/>
                    <a:pt x="676" y="170"/>
                    <a:pt x="676" y="170"/>
                  </a:cubicBezTo>
                  <a:cubicBezTo>
                    <a:pt x="771" y="170"/>
                    <a:pt x="771" y="170"/>
                    <a:pt x="771" y="170"/>
                  </a:cubicBezTo>
                  <a:cubicBezTo>
                    <a:pt x="839" y="103"/>
                    <a:pt x="839" y="103"/>
                    <a:pt x="839" y="103"/>
                  </a:cubicBezTo>
                  <a:cubicBezTo>
                    <a:pt x="966" y="103"/>
                    <a:pt x="966" y="103"/>
                    <a:pt x="966" y="103"/>
                  </a:cubicBezTo>
                  <a:cubicBezTo>
                    <a:pt x="1063" y="5"/>
                    <a:pt x="1063" y="5"/>
                    <a:pt x="1063" y="5"/>
                  </a:cubicBezTo>
                  <a:cubicBezTo>
                    <a:pt x="1066" y="2"/>
                    <a:pt x="1071" y="2"/>
                    <a:pt x="1074" y="5"/>
                  </a:cubicBezTo>
                  <a:cubicBezTo>
                    <a:pt x="1078" y="9"/>
                    <a:pt x="1078" y="14"/>
                    <a:pt x="1074" y="17"/>
                  </a:cubicBezTo>
                  <a:cubicBezTo>
                    <a:pt x="973" y="119"/>
                    <a:pt x="973" y="119"/>
                    <a:pt x="973" y="119"/>
                  </a:cubicBezTo>
                  <a:cubicBezTo>
                    <a:pt x="845" y="119"/>
                    <a:pt x="845" y="119"/>
                    <a:pt x="845" y="119"/>
                  </a:cubicBezTo>
                  <a:lnTo>
                    <a:pt x="778" y="18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2" name="Freeform 16">
              <a:extLst>
                <a:ext uri="{FF2B5EF4-FFF2-40B4-BE49-F238E27FC236}">
                  <a16:creationId xmlns:a16="http://schemas.microsoft.com/office/drawing/2014/main" id="{BCC74E38-ED9A-411B-8658-FE1A3DC86449}"/>
                </a:ext>
              </a:extLst>
            </p:cNvPr>
            <p:cNvSpPr>
              <a:spLocks/>
            </p:cNvSpPr>
            <p:nvPr/>
          </p:nvSpPr>
          <p:spPr bwMode="auto">
            <a:xfrm>
              <a:off x="3027" y="382"/>
              <a:ext cx="96" cy="95"/>
            </a:xfrm>
            <a:custGeom>
              <a:avLst/>
              <a:gdLst>
                <a:gd name="T0" fmla="*/ 73 w 82"/>
                <a:gd name="T1" fmla="*/ 81 h 81"/>
                <a:gd name="T2" fmla="*/ 67 w 82"/>
                <a:gd name="T3" fmla="*/ 79 h 81"/>
                <a:gd name="T4" fmla="*/ 3 w 82"/>
                <a:gd name="T5" fmla="*/ 15 h 81"/>
                <a:gd name="T6" fmla="*/ 3 w 82"/>
                <a:gd name="T7" fmla="*/ 4 h 81"/>
                <a:gd name="T8" fmla="*/ 15 w 82"/>
                <a:gd name="T9" fmla="*/ 4 h 81"/>
                <a:gd name="T10" fmla="*/ 79 w 82"/>
                <a:gd name="T11" fmla="*/ 68 h 81"/>
                <a:gd name="T12" fmla="*/ 79 w 82"/>
                <a:gd name="T13" fmla="*/ 79 h 81"/>
                <a:gd name="T14" fmla="*/ 73 w 82"/>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1">
                  <a:moveTo>
                    <a:pt x="73" y="81"/>
                  </a:moveTo>
                  <a:cubicBezTo>
                    <a:pt x="71" y="81"/>
                    <a:pt x="69" y="81"/>
                    <a:pt x="67" y="79"/>
                  </a:cubicBezTo>
                  <a:cubicBezTo>
                    <a:pt x="3" y="15"/>
                    <a:pt x="3" y="15"/>
                    <a:pt x="3" y="15"/>
                  </a:cubicBezTo>
                  <a:cubicBezTo>
                    <a:pt x="0" y="12"/>
                    <a:pt x="0" y="7"/>
                    <a:pt x="3" y="4"/>
                  </a:cubicBezTo>
                  <a:cubicBezTo>
                    <a:pt x="6" y="0"/>
                    <a:pt x="11" y="0"/>
                    <a:pt x="15" y="4"/>
                  </a:cubicBezTo>
                  <a:cubicBezTo>
                    <a:pt x="79" y="68"/>
                    <a:pt x="79" y="68"/>
                    <a:pt x="79" y="68"/>
                  </a:cubicBezTo>
                  <a:cubicBezTo>
                    <a:pt x="82" y="71"/>
                    <a:pt x="82" y="76"/>
                    <a:pt x="79" y="79"/>
                  </a:cubicBezTo>
                  <a:cubicBezTo>
                    <a:pt x="77" y="81"/>
                    <a:pt x="75" y="81"/>
                    <a:pt x="73" y="8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3" name="Freeform 17">
              <a:extLst>
                <a:ext uri="{FF2B5EF4-FFF2-40B4-BE49-F238E27FC236}">
                  <a16:creationId xmlns:a16="http://schemas.microsoft.com/office/drawing/2014/main" id="{39E2B6F2-E6F3-4307-8D98-CA7B31943548}"/>
                </a:ext>
              </a:extLst>
            </p:cNvPr>
            <p:cNvSpPr>
              <a:spLocks/>
            </p:cNvSpPr>
            <p:nvPr/>
          </p:nvSpPr>
          <p:spPr bwMode="auto">
            <a:xfrm>
              <a:off x="2647" y="-19"/>
              <a:ext cx="369" cy="275"/>
            </a:xfrm>
            <a:custGeom>
              <a:avLst/>
              <a:gdLst>
                <a:gd name="T0" fmla="*/ 306 w 314"/>
                <a:gd name="T1" fmla="*/ 233 h 233"/>
                <a:gd name="T2" fmla="*/ 216 w 314"/>
                <a:gd name="T3" fmla="*/ 233 h 233"/>
                <a:gd name="T4" fmla="*/ 216 w 314"/>
                <a:gd name="T5" fmla="*/ 135 h 233"/>
                <a:gd name="T6" fmla="*/ 103 w 314"/>
                <a:gd name="T7" fmla="*/ 22 h 233"/>
                <a:gd name="T8" fmla="*/ 14 w 314"/>
                <a:gd name="T9" fmla="*/ 111 h 233"/>
                <a:gd name="T10" fmla="*/ 3 w 314"/>
                <a:gd name="T11" fmla="*/ 111 h 233"/>
                <a:gd name="T12" fmla="*/ 3 w 314"/>
                <a:gd name="T13" fmla="*/ 99 h 233"/>
                <a:gd name="T14" fmla="*/ 103 w 314"/>
                <a:gd name="T15" fmla="*/ 0 h 233"/>
                <a:gd name="T16" fmla="*/ 232 w 314"/>
                <a:gd name="T17" fmla="*/ 129 h 233"/>
                <a:gd name="T18" fmla="*/ 232 w 314"/>
                <a:gd name="T19" fmla="*/ 217 h 233"/>
                <a:gd name="T20" fmla="*/ 306 w 314"/>
                <a:gd name="T21" fmla="*/ 217 h 233"/>
                <a:gd name="T22" fmla="*/ 314 w 314"/>
                <a:gd name="T23" fmla="*/ 225 h 233"/>
                <a:gd name="T24" fmla="*/ 306 w 314"/>
                <a:gd name="T2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233">
                  <a:moveTo>
                    <a:pt x="306" y="233"/>
                  </a:moveTo>
                  <a:cubicBezTo>
                    <a:pt x="216" y="233"/>
                    <a:pt x="216" y="233"/>
                    <a:pt x="216" y="233"/>
                  </a:cubicBezTo>
                  <a:cubicBezTo>
                    <a:pt x="216" y="135"/>
                    <a:pt x="216" y="135"/>
                    <a:pt x="216" y="135"/>
                  </a:cubicBezTo>
                  <a:cubicBezTo>
                    <a:pt x="103" y="22"/>
                    <a:pt x="103" y="22"/>
                    <a:pt x="103" y="22"/>
                  </a:cubicBezTo>
                  <a:cubicBezTo>
                    <a:pt x="14" y="111"/>
                    <a:pt x="14" y="111"/>
                    <a:pt x="14" y="111"/>
                  </a:cubicBezTo>
                  <a:cubicBezTo>
                    <a:pt x="11" y="114"/>
                    <a:pt x="6" y="114"/>
                    <a:pt x="3" y="111"/>
                  </a:cubicBezTo>
                  <a:cubicBezTo>
                    <a:pt x="0" y="108"/>
                    <a:pt x="0" y="103"/>
                    <a:pt x="3" y="99"/>
                  </a:cubicBezTo>
                  <a:cubicBezTo>
                    <a:pt x="103" y="0"/>
                    <a:pt x="103" y="0"/>
                    <a:pt x="103" y="0"/>
                  </a:cubicBezTo>
                  <a:cubicBezTo>
                    <a:pt x="232" y="129"/>
                    <a:pt x="232" y="129"/>
                    <a:pt x="232" y="129"/>
                  </a:cubicBezTo>
                  <a:cubicBezTo>
                    <a:pt x="232" y="217"/>
                    <a:pt x="232" y="217"/>
                    <a:pt x="232" y="217"/>
                  </a:cubicBezTo>
                  <a:cubicBezTo>
                    <a:pt x="306" y="217"/>
                    <a:pt x="306" y="217"/>
                    <a:pt x="306" y="217"/>
                  </a:cubicBezTo>
                  <a:cubicBezTo>
                    <a:pt x="310" y="217"/>
                    <a:pt x="314" y="221"/>
                    <a:pt x="314" y="225"/>
                  </a:cubicBezTo>
                  <a:cubicBezTo>
                    <a:pt x="314" y="230"/>
                    <a:pt x="310" y="233"/>
                    <a:pt x="306" y="23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4" name="Freeform 18">
              <a:extLst>
                <a:ext uri="{FF2B5EF4-FFF2-40B4-BE49-F238E27FC236}">
                  <a16:creationId xmlns:a16="http://schemas.microsoft.com/office/drawing/2014/main" id="{6427ECAE-0C0A-4C22-B486-86747F30BED1}"/>
                </a:ext>
              </a:extLst>
            </p:cNvPr>
            <p:cNvSpPr>
              <a:spLocks/>
            </p:cNvSpPr>
            <p:nvPr/>
          </p:nvSpPr>
          <p:spPr bwMode="auto">
            <a:xfrm>
              <a:off x="2638" y="-207"/>
              <a:ext cx="149" cy="211"/>
            </a:xfrm>
            <a:custGeom>
              <a:avLst/>
              <a:gdLst>
                <a:gd name="T0" fmla="*/ 110 w 126"/>
                <a:gd name="T1" fmla="*/ 179 h 179"/>
                <a:gd name="T2" fmla="*/ 104 w 126"/>
                <a:gd name="T3" fmla="*/ 177 h 179"/>
                <a:gd name="T4" fmla="*/ 0 w 126"/>
                <a:gd name="T5" fmla="*/ 72 h 179"/>
                <a:gd name="T6" fmla="*/ 0 w 126"/>
                <a:gd name="T7" fmla="*/ 0 h 179"/>
                <a:gd name="T8" fmla="*/ 58 w 126"/>
                <a:gd name="T9" fmla="*/ 0 h 179"/>
                <a:gd name="T10" fmla="*/ 123 w 126"/>
                <a:gd name="T11" fmla="*/ 65 h 179"/>
                <a:gd name="T12" fmla="*/ 123 w 126"/>
                <a:gd name="T13" fmla="*/ 77 h 179"/>
                <a:gd name="T14" fmla="*/ 112 w 126"/>
                <a:gd name="T15" fmla="*/ 77 h 179"/>
                <a:gd name="T16" fmla="*/ 51 w 126"/>
                <a:gd name="T17" fmla="*/ 16 h 179"/>
                <a:gd name="T18" fmla="*/ 16 w 126"/>
                <a:gd name="T19" fmla="*/ 16 h 179"/>
                <a:gd name="T20" fmla="*/ 16 w 126"/>
                <a:gd name="T21" fmla="*/ 66 h 179"/>
                <a:gd name="T22" fmla="*/ 115 w 126"/>
                <a:gd name="T23" fmla="*/ 165 h 179"/>
                <a:gd name="T24" fmla="*/ 115 w 126"/>
                <a:gd name="T25" fmla="*/ 177 h 179"/>
                <a:gd name="T26" fmla="*/ 110 w 126"/>
                <a:gd name="T2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79">
                  <a:moveTo>
                    <a:pt x="110" y="179"/>
                  </a:moveTo>
                  <a:cubicBezTo>
                    <a:pt x="108" y="179"/>
                    <a:pt x="106" y="178"/>
                    <a:pt x="104" y="177"/>
                  </a:cubicBezTo>
                  <a:cubicBezTo>
                    <a:pt x="0" y="72"/>
                    <a:pt x="0" y="72"/>
                    <a:pt x="0" y="72"/>
                  </a:cubicBezTo>
                  <a:cubicBezTo>
                    <a:pt x="0" y="0"/>
                    <a:pt x="0" y="0"/>
                    <a:pt x="0" y="0"/>
                  </a:cubicBezTo>
                  <a:cubicBezTo>
                    <a:pt x="58" y="0"/>
                    <a:pt x="58" y="0"/>
                    <a:pt x="58" y="0"/>
                  </a:cubicBezTo>
                  <a:cubicBezTo>
                    <a:pt x="123" y="65"/>
                    <a:pt x="123" y="65"/>
                    <a:pt x="123" y="65"/>
                  </a:cubicBezTo>
                  <a:cubicBezTo>
                    <a:pt x="126" y="68"/>
                    <a:pt x="126" y="73"/>
                    <a:pt x="123" y="77"/>
                  </a:cubicBezTo>
                  <a:cubicBezTo>
                    <a:pt x="120" y="80"/>
                    <a:pt x="115" y="80"/>
                    <a:pt x="112" y="77"/>
                  </a:cubicBezTo>
                  <a:cubicBezTo>
                    <a:pt x="51" y="16"/>
                    <a:pt x="51" y="16"/>
                    <a:pt x="51" y="16"/>
                  </a:cubicBezTo>
                  <a:cubicBezTo>
                    <a:pt x="16" y="16"/>
                    <a:pt x="16" y="16"/>
                    <a:pt x="16" y="16"/>
                  </a:cubicBezTo>
                  <a:cubicBezTo>
                    <a:pt x="16" y="66"/>
                    <a:pt x="16" y="66"/>
                    <a:pt x="16" y="66"/>
                  </a:cubicBezTo>
                  <a:cubicBezTo>
                    <a:pt x="115" y="165"/>
                    <a:pt x="115" y="165"/>
                    <a:pt x="115" y="165"/>
                  </a:cubicBezTo>
                  <a:cubicBezTo>
                    <a:pt x="119" y="168"/>
                    <a:pt x="119" y="173"/>
                    <a:pt x="115" y="177"/>
                  </a:cubicBezTo>
                  <a:cubicBezTo>
                    <a:pt x="114" y="178"/>
                    <a:pt x="112" y="179"/>
                    <a:pt x="110" y="17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5" name="Freeform 19">
              <a:extLst>
                <a:ext uri="{FF2B5EF4-FFF2-40B4-BE49-F238E27FC236}">
                  <a16:creationId xmlns:a16="http://schemas.microsoft.com/office/drawing/2014/main" id="{9E77BA33-204C-464F-B2B6-0096D76F6910}"/>
                </a:ext>
              </a:extLst>
            </p:cNvPr>
            <p:cNvSpPr>
              <a:spLocks/>
            </p:cNvSpPr>
            <p:nvPr/>
          </p:nvSpPr>
          <p:spPr bwMode="auto">
            <a:xfrm>
              <a:off x="2021" y="-20"/>
              <a:ext cx="328" cy="60"/>
            </a:xfrm>
            <a:custGeom>
              <a:avLst/>
              <a:gdLst>
                <a:gd name="T0" fmla="*/ 241 w 278"/>
                <a:gd name="T1" fmla="*/ 51 h 51"/>
                <a:gd name="T2" fmla="*/ 39 w 278"/>
                <a:gd name="T3" fmla="*/ 51 h 51"/>
                <a:gd name="T4" fmla="*/ 3 w 278"/>
                <a:gd name="T5" fmla="*/ 15 h 51"/>
                <a:gd name="T6" fmla="*/ 3 w 278"/>
                <a:gd name="T7" fmla="*/ 3 h 51"/>
                <a:gd name="T8" fmla="*/ 14 w 278"/>
                <a:gd name="T9" fmla="*/ 3 h 51"/>
                <a:gd name="T10" fmla="*/ 46 w 278"/>
                <a:gd name="T11" fmla="*/ 35 h 51"/>
                <a:gd name="T12" fmla="*/ 234 w 278"/>
                <a:gd name="T13" fmla="*/ 35 h 51"/>
                <a:gd name="T14" fmla="*/ 264 w 278"/>
                <a:gd name="T15" fmla="*/ 5 h 51"/>
                <a:gd name="T16" fmla="*/ 275 w 278"/>
                <a:gd name="T17" fmla="*/ 5 h 51"/>
                <a:gd name="T18" fmla="*/ 275 w 278"/>
                <a:gd name="T19" fmla="*/ 17 h 51"/>
                <a:gd name="T20" fmla="*/ 241 w 27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51">
                  <a:moveTo>
                    <a:pt x="241" y="51"/>
                  </a:moveTo>
                  <a:cubicBezTo>
                    <a:pt x="39" y="51"/>
                    <a:pt x="39" y="51"/>
                    <a:pt x="39" y="51"/>
                  </a:cubicBezTo>
                  <a:cubicBezTo>
                    <a:pt x="3" y="15"/>
                    <a:pt x="3" y="15"/>
                    <a:pt x="3" y="15"/>
                  </a:cubicBezTo>
                  <a:cubicBezTo>
                    <a:pt x="0" y="12"/>
                    <a:pt x="0" y="6"/>
                    <a:pt x="3" y="3"/>
                  </a:cubicBezTo>
                  <a:cubicBezTo>
                    <a:pt x="6" y="0"/>
                    <a:pt x="11" y="0"/>
                    <a:pt x="14" y="3"/>
                  </a:cubicBezTo>
                  <a:cubicBezTo>
                    <a:pt x="46" y="35"/>
                    <a:pt x="46" y="35"/>
                    <a:pt x="46" y="35"/>
                  </a:cubicBezTo>
                  <a:cubicBezTo>
                    <a:pt x="234" y="35"/>
                    <a:pt x="234" y="35"/>
                    <a:pt x="234" y="35"/>
                  </a:cubicBezTo>
                  <a:cubicBezTo>
                    <a:pt x="264" y="5"/>
                    <a:pt x="264" y="5"/>
                    <a:pt x="264" y="5"/>
                  </a:cubicBezTo>
                  <a:cubicBezTo>
                    <a:pt x="267" y="2"/>
                    <a:pt x="272" y="2"/>
                    <a:pt x="275" y="5"/>
                  </a:cubicBezTo>
                  <a:cubicBezTo>
                    <a:pt x="278" y="8"/>
                    <a:pt x="278" y="13"/>
                    <a:pt x="275" y="17"/>
                  </a:cubicBezTo>
                  <a:lnTo>
                    <a:pt x="241" y="51"/>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6" name="Freeform 20">
              <a:extLst>
                <a:ext uri="{FF2B5EF4-FFF2-40B4-BE49-F238E27FC236}">
                  <a16:creationId xmlns:a16="http://schemas.microsoft.com/office/drawing/2014/main" id="{CDD6CC5A-FB55-4C51-8329-EDE7A29481B2}"/>
                </a:ext>
              </a:extLst>
            </p:cNvPr>
            <p:cNvSpPr>
              <a:spLocks/>
            </p:cNvSpPr>
            <p:nvPr/>
          </p:nvSpPr>
          <p:spPr bwMode="auto">
            <a:xfrm>
              <a:off x="2344" y="-263"/>
              <a:ext cx="441" cy="539"/>
            </a:xfrm>
            <a:custGeom>
              <a:avLst/>
              <a:gdLst>
                <a:gd name="T0" fmla="*/ 8 w 375"/>
                <a:gd name="T1" fmla="*/ 457 h 457"/>
                <a:gd name="T2" fmla="*/ 0 w 375"/>
                <a:gd name="T3" fmla="*/ 449 h 457"/>
                <a:gd name="T4" fmla="*/ 0 w 375"/>
                <a:gd name="T5" fmla="*/ 328 h 457"/>
                <a:gd name="T6" fmla="*/ 129 w 375"/>
                <a:gd name="T7" fmla="*/ 198 h 457"/>
                <a:gd name="T8" fmla="*/ 129 w 375"/>
                <a:gd name="T9" fmla="*/ 75 h 457"/>
                <a:gd name="T10" fmla="*/ 204 w 375"/>
                <a:gd name="T11" fmla="*/ 0 h 457"/>
                <a:gd name="T12" fmla="*/ 367 w 375"/>
                <a:gd name="T13" fmla="*/ 0 h 457"/>
                <a:gd name="T14" fmla="*/ 375 w 375"/>
                <a:gd name="T15" fmla="*/ 8 h 457"/>
                <a:gd name="T16" fmla="*/ 367 w 375"/>
                <a:gd name="T17" fmla="*/ 16 h 457"/>
                <a:gd name="T18" fmla="*/ 211 w 375"/>
                <a:gd name="T19" fmla="*/ 16 h 457"/>
                <a:gd name="T20" fmla="*/ 145 w 375"/>
                <a:gd name="T21" fmla="*/ 81 h 457"/>
                <a:gd name="T22" fmla="*/ 145 w 375"/>
                <a:gd name="T23" fmla="*/ 205 h 457"/>
                <a:gd name="T24" fmla="*/ 16 w 375"/>
                <a:gd name="T25" fmla="*/ 334 h 457"/>
                <a:gd name="T26" fmla="*/ 16 w 375"/>
                <a:gd name="T27" fmla="*/ 449 h 457"/>
                <a:gd name="T28" fmla="*/ 8 w 375"/>
                <a:gd name="T29"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457">
                  <a:moveTo>
                    <a:pt x="8" y="457"/>
                  </a:moveTo>
                  <a:cubicBezTo>
                    <a:pt x="3" y="457"/>
                    <a:pt x="0" y="453"/>
                    <a:pt x="0" y="449"/>
                  </a:cubicBezTo>
                  <a:cubicBezTo>
                    <a:pt x="0" y="328"/>
                    <a:pt x="0" y="328"/>
                    <a:pt x="0" y="328"/>
                  </a:cubicBezTo>
                  <a:cubicBezTo>
                    <a:pt x="129" y="198"/>
                    <a:pt x="129" y="198"/>
                    <a:pt x="129" y="198"/>
                  </a:cubicBezTo>
                  <a:cubicBezTo>
                    <a:pt x="129" y="75"/>
                    <a:pt x="129" y="75"/>
                    <a:pt x="129" y="75"/>
                  </a:cubicBezTo>
                  <a:cubicBezTo>
                    <a:pt x="204" y="0"/>
                    <a:pt x="204" y="0"/>
                    <a:pt x="204" y="0"/>
                  </a:cubicBezTo>
                  <a:cubicBezTo>
                    <a:pt x="367" y="0"/>
                    <a:pt x="367" y="0"/>
                    <a:pt x="367" y="0"/>
                  </a:cubicBezTo>
                  <a:cubicBezTo>
                    <a:pt x="371" y="0"/>
                    <a:pt x="375" y="3"/>
                    <a:pt x="375" y="8"/>
                  </a:cubicBezTo>
                  <a:cubicBezTo>
                    <a:pt x="375" y="12"/>
                    <a:pt x="371" y="16"/>
                    <a:pt x="367" y="16"/>
                  </a:cubicBezTo>
                  <a:cubicBezTo>
                    <a:pt x="211" y="16"/>
                    <a:pt x="211" y="16"/>
                    <a:pt x="211" y="16"/>
                  </a:cubicBezTo>
                  <a:cubicBezTo>
                    <a:pt x="145" y="81"/>
                    <a:pt x="145" y="81"/>
                    <a:pt x="145" y="81"/>
                  </a:cubicBezTo>
                  <a:cubicBezTo>
                    <a:pt x="145" y="205"/>
                    <a:pt x="145" y="205"/>
                    <a:pt x="145" y="205"/>
                  </a:cubicBezTo>
                  <a:cubicBezTo>
                    <a:pt x="16" y="334"/>
                    <a:pt x="16" y="334"/>
                    <a:pt x="16" y="334"/>
                  </a:cubicBezTo>
                  <a:cubicBezTo>
                    <a:pt x="16" y="449"/>
                    <a:pt x="16" y="449"/>
                    <a:pt x="16" y="449"/>
                  </a:cubicBezTo>
                  <a:cubicBezTo>
                    <a:pt x="16" y="453"/>
                    <a:pt x="12" y="457"/>
                    <a:pt x="8" y="45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7" name="Freeform 21">
              <a:extLst>
                <a:ext uri="{FF2B5EF4-FFF2-40B4-BE49-F238E27FC236}">
                  <a16:creationId xmlns:a16="http://schemas.microsoft.com/office/drawing/2014/main" id="{C560B2FA-3BB5-48A9-9833-54B193A0FB97}"/>
                </a:ext>
              </a:extLst>
            </p:cNvPr>
            <p:cNvSpPr>
              <a:spLocks/>
            </p:cNvSpPr>
            <p:nvPr/>
          </p:nvSpPr>
          <p:spPr bwMode="auto">
            <a:xfrm>
              <a:off x="2559" y="-344"/>
              <a:ext cx="39" cy="100"/>
            </a:xfrm>
            <a:custGeom>
              <a:avLst/>
              <a:gdLst>
                <a:gd name="T0" fmla="*/ 25 w 33"/>
                <a:gd name="T1" fmla="*/ 85 h 85"/>
                <a:gd name="T2" fmla="*/ 17 w 33"/>
                <a:gd name="T3" fmla="*/ 77 h 85"/>
                <a:gd name="T4" fmla="*/ 17 w 33"/>
                <a:gd name="T5" fmla="*/ 28 h 85"/>
                <a:gd name="T6" fmla="*/ 3 w 33"/>
                <a:gd name="T7" fmla="*/ 14 h 85"/>
                <a:gd name="T8" fmla="*/ 3 w 33"/>
                <a:gd name="T9" fmla="*/ 3 h 85"/>
                <a:gd name="T10" fmla="*/ 14 w 33"/>
                <a:gd name="T11" fmla="*/ 3 h 85"/>
                <a:gd name="T12" fmla="*/ 33 w 33"/>
                <a:gd name="T13" fmla="*/ 21 h 85"/>
                <a:gd name="T14" fmla="*/ 33 w 33"/>
                <a:gd name="T15" fmla="*/ 77 h 85"/>
                <a:gd name="T16" fmla="*/ 25 w 33"/>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85">
                  <a:moveTo>
                    <a:pt x="25" y="85"/>
                  </a:moveTo>
                  <a:cubicBezTo>
                    <a:pt x="20" y="85"/>
                    <a:pt x="17" y="81"/>
                    <a:pt x="17" y="77"/>
                  </a:cubicBezTo>
                  <a:cubicBezTo>
                    <a:pt x="17" y="28"/>
                    <a:pt x="17" y="28"/>
                    <a:pt x="17" y="28"/>
                  </a:cubicBezTo>
                  <a:cubicBezTo>
                    <a:pt x="3" y="14"/>
                    <a:pt x="3" y="14"/>
                    <a:pt x="3" y="14"/>
                  </a:cubicBezTo>
                  <a:cubicBezTo>
                    <a:pt x="0" y="11"/>
                    <a:pt x="0" y="6"/>
                    <a:pt x="3" y="3"/>
                  </a:cubicBezTo>
                  <a:cubicBezTo>
                    <a:pt x="6" y="0"/>
                    <a:pt x="11" y="0"/>
                    <a:pt x="14" y="3"/>
                  </a:cubicBezTo>
                  <a:cubicBezTo>
                    <a:pt x="33" y="21"/>
                    <a:pt x="33" y="21"/>
                    <a:pt x="33" y="21"/>
                  </a:cubicBezTo>
                  <a:cubicBezTo>
                    <a:pt x="33" y="77"/>
                    <a:pt x="33" y="77"/>
                    <a:pt x="33" y="77"/>
                  </a:cubicBezTo>
                  <a:cubicBezTo>
                    <a:pt x="33" y="81"/>
                    <a:pt x="29" y="85"/>
                    <a:pt x="25" y="85"/>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8" name="Freeform 22">
              <a:extLst>
                <a:ext uri="{FF2B5EF4-FFF2-40B4-BE49-F238E27FC236}">
                  <a16:creationId xmlns:a16="http://schemas.microsoft.com/office/drawing/2014/main" id="{F9AF6937-A891-4FA1-A59D-224E1162326E}"/>
                </a:ext>
              </a:extLst>
            </p:cNvPr>
            <p:cNvSpPr>
              <a:spLocks/>
            </p:cNvSpPr>
            <p:nvPr/>
          </p:nvSpPr>
          <p:spPr bwMode="auto">
            <a:xfrm>
              <a:off x="2529" y="131"/>
              <a:ext cx="19" cy="148"/>
            </a:xfrm>
            <a:custGeom>
              <a:avLst/>
              <a:gdLst>
                <a:gd name="T0" fmla="*/ 8 w 16"/>
                <a:gd name="T1" fmla="*/ 126 h 126"/>
                <a:gd name="T2" fmla="*/ 0 w 16"/>
                <a:gd name="T3" fmla="*/ 118 h 126"/>
                <a:gd name="T4" fmla="*/ 0 w 16"/>
                <a:gd name="T5" fmla="*/ 8 h 126"/>
                <a:gd name="T6" fmla="*/ 8 w 16"/>
                <a:gd name="T7" fmla="*/ 0 h 126"/>
                <a:gd name="T8" fmla="*/ 16 w 16"/>
                <a:gd name="T9" fmla="*/ 8 h 126"/>
                <a:gd name="T10" fmla="*/ 16 w 16"/>
                <a:gd name="T11" fmla="*/ 118 h 126"/>
                <a:gd name="T12" fmla="*/ 8 w 16"/>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6" h="126">
                  <a:moveTo>
                    <a:pt x="8" y="126"/>
                  </a:moveTo>
                  <a:cubicBezTo>
                    <a:pt x="4" y="126"/>
                    <a:pt x="0" y="123"/>
                    <a:pt x="0" y="118"/>
                  </a:cubicBezTo>
                  <a:cubicBezTo>
                    <a:pt x="0" y="8"/>
                    <a:pt x="0" y="8"/>
                    <a:pt x="0" y="8"/>
                  </a:cubicBezTo>
                  <a:cubicBezTo>
                    <a:pt x="0" y="4"/>
                    <a:pt x="4" y="0"/>
                    <a:pt x="8" y="0"/>
                  </a:cubicBezTo>
                  <a:cubicBezTo>
                    <a:pt x="13" y="0"/>
                    <a:pt x="16" y="4"/>
                    <a:pt x="16" y="8"/>
                  </a:cubicBezTo>
                  <a:cubicBezTo>
                    <a:pt x="16" y="118"/>
                    <a:pt x="16" y="118"/>
                    <a:pt x="16" y="118"/>
                  </a:cubicBezTo>
                  <a:cubicBezTo>
                    <a:pt x="16" y="123"/>
                    <a:pt x="13"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29" name="Freeform 23">
              <a:extLst>
                <a:ext uri="{FF2B5EF4-FFF2-40B4-BE49-F238E27FC236}">
                  <a16:creationId xmlns:a16="http://schemas.microsoft.com/office/drawing/2014/main" id="{E40A0F52-D269-4389-8219-B087849924DB}"/>
                </a:ext>
              </a:extLst>
            </p:cNvPr>
            <p:cNvSpPr>
              <a:spLocks/>
            </p:cNvSpPr>
            <p:nvPr/>
          </p:nvSpPr>
          <p:spPr bwMode="auto">
            <a:xfrm>
              <a:off x="2323" y="-237"/>
              <a:ext cx="192" cy="76"/>
            </a:xfrm>
            <a:custGeom>
              <a:avLst/>
              <a:gdLst>
                <a:gd name="T0" fmla="*/ 155 w 163"/>
                <a:gd name="T1" fmla="*/ 64 h 64"/>
                <a:gd name="T2" fmla="*/ 82 w 163"/>
                <a:gd name="T3" fmla="*/ 64 h 64"/>
                <a:gd name="T4" fmla="*/ 41 w 163"/>
                <a:gd name="T5" fmla="*/ 22 h 64"/>
                <a:gd name="T6" fmla="*/ 14 w 163"/>
                <a:gd name="T7" fmla="*/ 49 h 64"/>
                <a:gd name="T8" fmla="*/ 3 w 163"/>
                <a:gd name="T9" fmla="*/ 49 h 64"/>
                <a:gd name="T10" fmla="*/ 3 w 163"/>
                <a:gd name="T11" fmla="*/ 37 h 64"/>
                <a:gd name="T12" fmla="*/ 41 w 163"/>
                <a:gd name="T13" fmla="*/ 0 h 64"/>
                <a:gd name="T14" fmla="*/ 89 w 163"/>
                <a:gd name="T15" fmla="*/ 48 h 64"/>
                <a:gd name="T16" fmla="*/ 155 w 163"/>
                <a:gd name="T17" fmla="*/ 48 h 64"/>
                <a:gd name="T18" fmla="*/ 163 w 163"/>
                <a:gd name="T19" fmla="*/ 56 h 64"/>
                <a:gd name="T20" fmla="*/ 155 w 163"/>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64">
                  <a:moveTo>
                    <a:pt x="155" y="64"/>
                  </a:moveTo>
                  <a:cubicBezTo>
                    <a:pt x="82" y="64"/>
                    <a:pt x="82" y="64"/>
                    <a:pt x="82" y="64"/>
                  </a:cubicBezTo>
                  <a:cubicBezTo>
                    <a:pt x="41" y="22"/>
                    <a:pt x="41" y="22"/>
                    <a:pt x="41" y="22"/>
                  </a:cubicBezTo>
                  <a:cubicBezTo>
                    <a:pt x="14" y="49"/>
                    <a:pt x="14" y="49"/>
                    <a:pt x="14" y="49"/>
                  </a:cubicBezTo>
                  <a:cubicBezTo>
                    <a:pt x="11" y="52"/>
                    <a:pt x="6" y="52"/>
                    <a:pt x="3" y="49"/>
                  </a:cubicBezTo>
                  <a:cubicBezTo>
                    <a:pt x="0" y="46"/>
                    <a:pt x="0" y="41"/>
                    <a:pt x="3" y="37"/>
                  </a:cubicBezTo>
                  <a:cubicBezTo>
                    <a:pt x="41" y="0"/>
                    <a:pt x="41" y="0"/>
                    <a:pt x="41" y="0"/>
                  </a:cubicBezTo>
                  <a:cubicBezTo>
                    <a:pt x="89" y="48"/>
                    <a:pt x="89" y="48"/>
                    <a:pt x="89" y="48"/>
                  </a:cubicBezTo>
                  <a:cubicBezTo>
                    <a:pt x="155" y="48"/>
                    <a:pt x="155" y="48"/>
                    <a:pt x="155" y="48"/>
                  </a:cubicBezTo>
                  <a:cubicBezTo>
                    <a:pt x="160" y="48"/>
                    <a:pt x="163" y="52"/>
                    <a:pt x="163" y="56"/>
                  </a:cubicBezTo>
                  <a:cubicBezTo>
                    <a:pt x="163" y="60"/>
                    <a:pt x="160" y="64"/>
                    <a:pt x="155" y="6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0" name="Freeform 24">
              <a:extLst>
                <a:ext uri="{FF2B5EF4-FFF2-40B4-BE49-F238E27FC236}">
                  <a16:creationId xmlns:a16="http://schemas.microsoft.com/office/drawing/2014/main" id="{A3D037D3-370A-4457-8B4D-B4F9995CCDEE}"/>
                </a:ext>
              </a:extLst>
            </p:cNvPr>
            <p:cNvSpPr>
              <a:spLocks/>
            </p:cNvSpPr>
            <p:nvPr/>
          </p:nvSpPr>
          <p:spPr bwMode="auto">
            <a:xfrm>
              <a:off x="2184" y="-369"/>
              <a:ext cx="254" cy="166"/>
            </a:xfrm>
            <a:custGeom>
              <a:avLst/>
              <a:gdLst>
                <a:gd name="T0" fmla="*/ 9 w 216"/>
                <a:gd name="T1" fmla="*/ 141 h 141"/>
                <a:gd name="T2" fmla="*/ 3 w 216"/>
                <a:gd name="T3" fmla="*/ 138 h 141"/>
                <a:gd name="T4" fmla="*/ 3 w 216"/>
                <a:gd name="T5" fmla="*/ 127 h 141"/>
                <a:gd name="T6" fmla="*/ 130 w 216"/>
                <a:gd name="T7" fmla="*/ 0 h 141"/>
                <a:gd name="T8" fmla="*/ 185 w 216"/>
                <a:gd name="T9" fmla="*/ 0 h 141"/>
                <a:gd name="T10" fmla="*/ 212 w 216"/>
                <a:gd name="T11" fmla="*/ 28 h 141"/>
                <a:gd name="T12" fmla="*/ 212 w 216"/>
                <a:gd name="T13" fmla="*/ 39 h 141"/>
                <a:gd name="T14" fmla="*/ 201 w 216"/>
                <a:gd name="T15" fmla="*/ 39 h 141"/>
                <a:gd name="T16" fmla="*/ 178 w 216"/>
                <a:gd name="T17" fmla="*/ 16 h 141"/>
                <a:gd name="T18" fmla="*/ 137 w 216"/>
                <a:gd name="T19" fmla="*/ 16 h 141"/>
                <a:gd name="T20" fmla="*/ 15 w 216"/>
                <a:gd name="T21" fmla="*/ 138 h 141"/>
                <a:gd name="T22" fmla="*/ 9 w 216"/>
                <a:gd name="T2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141">
                  <a:moveTo>
                    <a:pt x="9" y="141"/>
                  </a:moveTo>
                  <a:cubicBezTo>
                    <a:pt x="7" y="141"/>
                    <a:pt x="5" y="140"/>
                    <a:pt x="3" y="138"/>
                  </a:cubicBezTo>
                  <a:cubicBezTo>
                    <a:pt x="0" y="135"/>
                    <a:pt x="0" y="130"/>
                    <a:pt x="3" y="127"/>
                  </a:cubicBezTo>
                  <a:cubicBezTo>
                    <a:pt x="130" y="0"/>
                    <a:pt x="130" y="0"/>
                    <a:pt x="130" y="0"/>
                  </a:cubicBezTo>
                  <a:cubicBezTo>
                    <a:pt x="185" y="0"/>
                    <a:pt x="185" y="0"/>
                    <a:pt x="185" y="0"/>
                  </a:cubicBezTo>
                  <a:cubicBezTo>
                    <a:pt x="212" y="28"/>
                    <a:pt x="212" y="28"/>
                    <a:pt x="212" y="28"/>
                  </a:cubicBezTo>
                  <a:cubicBezTo>
                    <a:pt x="216" y="31"/>
                    <a:pt x="216" y="36"/>
                    <a:pt x="212" y="39"/>
                  </a:cubicBezTo>
                  <a:cubicBezTo>
                    <a:pt x="209" y="42"/>
                    <a:pt x="204" y="42"/>
                    <a:pt x="201" y="39"/>
                  </a:cubicBezTo>
                  <a:cubicBezTo>
                    <a:pt x="178" y="16"/>
                    <a:pt x="178" y="16"/>
                    <a:pt x="178" y="16"/>
                  </a:cubicBezTo>
                  <a:cubicBezTo>
                    <a:pt x="137" y="16"/>
                    <a:pt x="137" y="16"/>
                    <a:pt x="137" y="16"/>
                  </a:cubicBezTo>
                  <a:cubicBezTo>
                    <a:pt x="15" y="138"/>
                    <a:pt x="15" y="138"/>
                    <a:pt x="15" y="138"/>
                  </a:cubicBezTo>
                  <a:cubicBezTo>
                    <a:pt x="13" y="140"/>
                    <a:pt x="11" y="141"/>
                    <a:pt x="9" y="141"/>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1" name="Freeform 25">
              <a:extLst>
                <a:ext uri="{FF2B5EF4-FFF2-40B4-BE49-F238E27FC236}">
                  <a16:creationId xmlns:a16="http://schemas.microsoft.com/office/drawing/2014/main" id="{26E56B8C-95C1-4567-B338-3EA45BF26011}"/>
                </a:ext>
              </a:extLst>
            </p:cNvPr>
            <p:cNvSpPr>
              <a:spLocks/>
            </p:cNvSpPr>
            <p:nvPr/>
          </p:nvSpPr>
          <p:spPr bwMode="auto">
            <a:xfrm>
              <a:off x="1930" y="872"/>
              <a:ext cx="274" cy="133"/>
            </a:xfrm>
            <a:custGeom>
              <a:avLst/>
              <a:gdLst>
                <a:gd name="T0" fmla="*/ 132 w 233"/>
                <a:gd name="T1" fmla="*/ 113 h 113"/>
                <a:gd name="T2" fmla="*/ 33 w 233"/>
                <a:gd name="T3" fmla="*/ 113 h 113"/>
                <a:gd name="T4" fmla="*/ 3 w 233"/>
                <a:gd name="T5" fmla="*/ 84 h 113"/>
                <a:gd name="T6" fmla="*/ 3 w 233"/>
                <a:gd name="T7" fmla="*/ 72 h 113"/>
                <a:gd name="T8" fmla="*/ 14 w 233"/>
                <a:gd name="T9" fmla="*/ 72 h 113"/>
                <a:gd name="T10" fmla="*/ 39 w 233"/>
                <a:gd name="T11" fmla="*/ 97 h 113"/>
                <a:gd name="T12" fmla="*/ 125 w 233"/>
                <a:gd name="T13" fmla="*/ 97 h 113"/>
                <a:gd name="T14" fmla="*/ 219 w 233"/>
                <a:gd name="T15" fmla="*/ 3 h 113"/>
                <a:gd name="T16" fmla="*/ 230 w 233"/>
                <a:gd name="T17" fmla="*/ 3 h 113"/>
                <a:gd name="T18" fmla="*/ 230 w 233"/>
                <a:gd name="T19" fmla="*/ 14 h 113"/>
                <a:gd name="T20" fmla="*/ 132 w 233"/>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13">
                  <a:moveTo>
                    <a:pt x="132" y="113"/>
                  </a:moveTo>
                  <a:cubicBezTo>
                    <a:pt x="33" y="113"/>
                    <a:pt x="33" y="113"/>
                    <a:pt x="33" y="113"/>
                  </a:cubicBezTo>
                  <a:cubicBezTo>
                    <a:pt x="3" y="84"/>
                    <a:pt x="3" y="84"/>
                    <a:pt x="3" y="84"/>
                  </a:cubicBezTo>
                  <a:cubicBezTo>
                    <a:pt x="0" y="80"/>
                    <a:pt x="0" y="75"/>
                    <a:pt x="3" y="72"/>
                  </a:cubicBezTo>
                  <a:cubicBezTo>
                    <a:pt x="6" y="69"/>
                    <a:pt x="11" y="69"/>
                    <a:pt x="14" y="72"/>
                  </a:cubicBezTo>
                  <a:cubicBezTo>
                    <a:pt x="39" y="97"/>
                    <a:pt x="39" y="97"/>
                    <a:pt x="39" y="97"/>
                  </a:cubicBezTo>
                  <a:cubicBezTo>
                    <a:pt x="125" y="97"/>
                    <a:pt x="125" y="97"/>
                    <a:pt x="125" y="97"/>
                  </a:cubicBezTo>
                  <a:cubicBezTo>
                    <a:pt x="219" y="3"/>
                    <a:pt x="219" y="3"/>
                    <a:pt x="219" y="3"/>
                  </a:cubicBezTo>
                  <a:cubicBezTo>
                    <a:pt x="222" y="0"/>
                    <a:pt x="227" y="0"/>
                    <a:pt x="230" y="3"/>
                  </a:cubicBezTo>
                  <a:cubicBezTo>
                    <a:pt x="233" y="6"/>
                    <a:pt x="233" y="11"/>
                    <a:pt x="230" y="14"/>
                  </a:cubicBezTo>
                  <a:lnTo>
                    <a:pt x="132" y="113"/>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71FCAB26-ED7C-4671-9121-4B693197AF7B}"/>
                </a:ext>
              </a:extLst>
            </p:cNvPr>
            <p:cNvSpPr>
              <a:spLocks/>
            </p:cNvSpPr>
            <p:nvPr/>
          </p:nvSpPr>
          <p:spPr bwMode="auto">
            <a:xfrm>
              <a:off x="1742" y="949"/>
              <a:ext cx="264" cy="300"/>
            </a:xfrm>
            <a:custGeom>
              <a:avLst/>
              <a:gdLst>
                <a:gd name="T0" fmla="*/ 161 w 224"/>
                <a:gd name="T1" fmla="*/ 254 h 254"/>
                <a:gd name="T2" fmla="*/ 67 w 224"/>
                <a:gd name="T3" fmla="*/ 254 h 254"/>
                <a:gd name="T4" fmla="*/ 0 w 224"/>
                <a:gd name="T5" fmla="*/ 187 h 254"/>
                <a:gd name="T6" fmla="*/ 0 w 224"/>
                <a:gd name="T7" fmla="*/ 59 h 254"/>
                <a:gd name="T8" fmla="*/ 56 w 224"/>
                <a:gd name="T9" fmla="*/ 3 h 254"/>
                <a:gd name="T10" fmla="*/ 68 w 224"/>
                <a:gd name="T11" fmla="*/ 3 h 254"/>
                <a:gd name="T12" fmla="*/ 68 w 224"/>
                <a:gd name="T13" fmla="*/ 14 h 254"/>
                <a:gd name="T14" fmla="*/ 16 w 224"/>
                <a:gd name="T15" fmla="*/ 66 h 254"/>
                <a:gd name="T16" fmla="*/ 16 w 224"/>
                <a:gd name="T17" fmla="*/ 181 h 254"/>
                <a:gd name="T18" fmla="*/ 74 w 224"/>
                <a:gd name="T19" fmla="*/ 238 h 254"/>
                <a:gd name="T20" fmla="*/ 154 w 224"/>
                <a:gd name="T21" fmla="*/ 238 h 254"/>
                <a:gd name="T22" fmla="*/ 210 w 224"/>
                <a:gd name="T23" fmla="*/ 183 h 254"/>
                <a:gd name="T24" fmla="*/ 221 w 224"/>
                <a:gd name="T25" fmla="*/ 183 h 254"/>
                <a:gd name="T26" fmla="*/ 221 w 224"/>
                <a:gd name="T27" fmla="*/ 194 h 254"/>
                <a:gd name="T28" fmla="*/ 161 w 224"/>
                <a:gd name="T29"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54">
                  <a:moveTo>
                    <a:pt x="161" y="254"/>
                  </a:moveTo>
                  <a:cubicBezTo>
                    <a:pt x="67" y="254"/>
                    <a:pt x="67" y="254"/>
                    <a:pt x="67" y="254"/>
                  </a:cubicBezTo>
                  <a:cubicBezTo>
                    <a:pt x="0" y="187"/>
                    <a:pt x="0" y="187"/>
                    <a:pt x="0" y="187"/>
                  </a:cubicBezTo>
                  <a:cubicBezTo>
                    <a:pt x="0" y="59"/>
                    <a:pt x="0" y="59"/>
                    <a:pt x="0" y="59"/>
                  </a:cubicBezTo>
                  <a:cubicBezTo>
                    <a:pt x="56" y="3"/>
                    <a:pt x="56" y="3"/>
                    <a:pt x="56" y="3"/>
                  </a:cubicBezTo>
                  <a:cubicBezTo>
                    <a:pt x="60" y="0"/>
                    <a:pt x="65" y="0"/>
                    <a:pt x="68" y="3"/>
                  </a:cubicBezTo>
                  <a:cubicBezTo>
                    <a:pt x="71" y="6"/>
                    <a:pt x="71" y="11"/>
                    <a:pt x="68" y="14"/>
                  </a:cubicBezTo>
                  <a:cubicBezTo>
                    <a:pt x="16" y="66"/>
                    <a:pt x="16" y="66"/>
                    <a:pt x="16" y="66"/>
                  </a:cubicBezTo>
                  <a:cubicBezTo>
                    <a:pt x="16" y="181"/>
                    <a:pt x="16" y="181"/>
                    <a:pt x="16" y="181"/>
                  </a:cubicBezTo>
                  <a:cubicBezTo>
                    <a:pt x="74" y="238"/>
                    <a:pt x="74" y="238"/>
                    <a:pt x="74" y="238"/>
                  </a:cubicBezTo>
                  <a:cubicBezTo>
                    <a:pt x="154" y="238"/>
                    <a:pt x="154" y="238"/>
                    <a:pt x="154" y="238"/>
                  </a:cubicBezTo>
                  <a:cubicBezTo>
                    <a:pt x="210" y="183"/>
                    <a:pt x="210" y="183"/>
                    <a:pt x="210" y="183"/>
                  </a:cubicBezTo>
                  <a:cubicBezTo>
                    <a:pt x="213" y="180"/>
                    <a:pt x="218" y="180"/>
                    <a:pt x="221" y="183"/>
                  </a:cubicBezTo>
                  <a:cubicBezTo>
                    <a:pt x="224" y="186"/>
                    <a:pt x="224" y="191"/>
                    <a:pt x="221" y="194"/>
                  </a:cubicBezTo>
                  <a:lnTo>
                    <a:pt x="161" y="254"/>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0034F7B9-54F1-4D8F-B383-A8256CEAB891}"/>
                </a:ext>
              </a:extLst>
            </p:cNvPr>
            <p:cNvSpPr>
              <a:spLocks/>
            </p:cNvSpPr>
            <p:nvPr/>
          </p:nvSpPr>
          <p:spPr bwMode="auto">
            <a:xfrm>
              <a:off x="1430" y="1014"/>
              <a:ext cx="331" cy="241"/>
            </a:xfrm>
            <a:custGeom>
              <a:avLst/>
              <a:gdLst>
                <a:gd name="T0" fmla="*/ 8 w 281"/>
                <a:gd name="T1" fmla="*/ 204 h 204"/>
                <a:gd name="T2" fmla="*/ 0 w 281"/>
                <a:gd name="T3" fmla="*/ 196 h 204"/>
                <a:gd name="T4" fmla="*/ 0 w 281"/>
                <a:gd name="T5" fmla="*/ 66 h 204"/>
                <a:gd name="T6" fmla="*/ 66 w 281"/>
                <a:gd name="T7" fmla="*/ 0 h 204"/>
                <a:gd name="T8" fmla="*/ 273 w 281"/>
                <a:gd name="T9" fmla="*/ 0 h 204"/>
                <a:gd name="T10" fmla="*/ 281 w 281"/>
                <a:gd name="T11" fmla="*/ 8 h 204"/>
                <a:gd name="T12" fmla="*/ 273 w 281"/>
                <a:gd name="T13" fmla="*/ 16 h 204"/>
                <a:gd name="T14" fmla="*/ 73 w 281"/>
                <a:gd name="T15" fmla="*/ 16 h 204"/>
                <a:gd name="T16" fmla="*/ 16 w 281"/>
                <a:gd name="T17" fmla="*/ 72 h 204"/>
                <a:gd name="T18" fmla="*/ 16 w 281"/>
                <a:gd name="T19" fmla="*/ 196 h 204"/>
                <a:gd name="T20" fmla="*/ 8 w 281"/>
                <a:gd name="T2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1" h="204">
                  <a:moveTo>
                    <a:pt x="8" y="204"/>
                  </a:moveTo>
                  <a:cubicBezTo>
                    <a:pt x="4" y="204"/>
                    <a:pt x="0" y="201"/>
                    <a:pt x="0" y="196"/>
                  </a:cubicBezTo>
                  <a:cubicBezTo>
                    <a:pt x="0" y="66"/>
                    <a:pt x="0" y="66"/>
                    <a:pt x="0" y="66"/>
                  </a:cubicBezTo>
                  <a:cubicBezTo>
                    <a:pt x="66" y="0"/>
                    <a:pt x="66" y="0"/>
                    <a:pt x="66" y="0"/>
                  </a:cubicBezTo>
                  <a:cubicBezTo>
                    <a:pt x="273" y="0"/>
                    <a:pt x="273" y="0"/>
                    <a:pt x="273" y="0"/>
                  </a:cubicBezTo>
                  <a:cubicBezTo>
                    <a:pt x="278" y="0"/>
                    <a:pt x="281" y="3"/>
                    <a:pt x="281" y="8"/>
                  </a:cubicBezTo>
                  <a:cubicBezTo>
                    <a:pt x="281" y="12"/>
                    <a:pt x="278" y="16"/>
                    <a:pt x="273" y="16"/>
                  </a:cubicBezTo>
                  <a:cubicBezTo>
                    <a:pt x="73" y="16"/>
                    <a:pt x="73" y="16"/>
                    <a:pt x="73" y="16"/>
                  </a:cubicBezTo>
                  <a:cubicBezTo>
                    <a:pt x="16" y="72"/>
                    <a:pt x="16" y="72"/>
                    <a:pt x="16" y="72"/>
                  </a:cubicBezTo>
                  <a:cubicBezTo>
                    <a:pt x="16" y="196"/>
                    <a:pt x="16" y="196"/>
                    <a:pt x="16" y="196"/>
                  </a:cubicBezTo>
                  <a:cubicBezTo>
                    <a:pt x="16" y="201"/>
                    <a:pt x="12" y="204"/>
                    <a:pt x="8" y="20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32740F8B-BB04-41B9-B3FC-D5106AE51127}"/>
                </a:ext>
              </a:extLst>
            </p:cNvPr>
            <p:cNvSpPr>
              <a:spLocks/>
            </p:cNvSpPr>
            <p:nvPr/>
          </p:nvSpPr>
          <p:spPr bwMode="auto">
            <a:xfrm>
              <a:off x="1393" y="629"/>
              <a:ext cx="129" cy="404"/>
            </a:xfrm>
            <a:custGeom>
              <a:avLst/>
              <a:gdLst>
                <a:gd name="T0" fmla="*/ 101 w 110"/>
                <a:gd name="T1" fmla="*/ 343 h 343"/>
                <a:gd name="T2" fmla="*/ 96 w 110"/>
                <a:gd name="T3" fmla="*/ 340 h 343"/>
                <a:gd name="T4" fmla="*/ 0 w 110"/>
                <a:gd name="T5" fmla="*/ 244 h 343"/>
                <a:gd name="T6" fmla="*/ 0 w 110"/>
                <a:gd name="T7" fmla="*/ 8 h 343"/>
                <a:gd name="T8" fmla="*/ 8 w 110"/>
                <a:gd name="T9" fmla="*/ 0 h 343"/>
                <a:gd name="T10" fmla="*/ 16 w 110"/>
                <a:gd name="T11" fmla="*/ 8 h 343"/>
                <a:gd name="T12" fmla="*/ 16 w 110"/>
                <a:gd name="T13" fmla="*/ 238 h 343"/>
                <a:gd name="T14" fmla="*/ 107 w 110"/>
                <a:gd name="T15" fmla="*/ 329 h 343"/>
                <a:gd name="T16" fmla="*/ 107 w 110"/>
                <a:gd name="T17" fmla="*/ 340 h 343"/>
                <a:gd name="T18" fmla="*/ 101 w 110"/>
                <a:gd name="T19"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43">
                  <a:moveTo>
                    <a:pt x="101" y="343"/>
                  </a:moveTo>
                  <a:cubicBezTo>
                    <a:pt x="99" y="343"/>
                    <a:pt x="97" y="342"/>
                    <a:pt x="96" y="340"/>
                  </a:cubicBezTo>
                  <a:cubicBezTo>
                    <a:pt x="0" y="244"/>
                    <a:pt x="0" y="244"/>
                    <a:pt x="0" y="244"/>
                  </a:cubicBezTo>
                  <a:cubicBezTo>
                    <a:pt x="0" y="8"/>
                    <a:pt x="0" y="8"/>
                    <a:pt x="0" y="8"/>
                  </a:cubicBezTo>
                  <a:cubicBezTo>
                    <a:pt x="0" y="4"/>
                    <a:pt x="3" y="0"/>
                    <a:pt x="8" y="0"/>
                  </a:cubicBezTo>
                  <a:cubicBezTo>
                    <a:pt x="12" y="0"/>
                    <a:pt x="16" y="4"/>
                    <a:pt x="16" y="8"/>
                  </a:cubicBezTo>
                  <a:cubicBezTo>
                    <a:pt x="16" y="238"/>
                    <a:pt x="16" y="238"/>
                    <a:pt x="16" y="238"/>
                  </a:cubicBezTo>
                  <a:cubicBezTo>
                    <a:pt x="107" y="329"/>
                    <a:pt x="107" y="329"/>
                    <a:pt x="107" y="329"/>
                  </a:cubicBezTo>
                  <a:cubicBezTo>
                    <a:pt x="110" y="332"/>
                    <a:pt x="110" y="337"/>
                    <a:pt x="107" y="340"/>
                  </a:cubicBezTo>
                  <a:cubicBezTo>
                    <a:pt x="106" y="342"/>
                    <a:pt x="103" y="343"/>
                    <a:pt x="101" y="34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C8EC4215-64C0-4D96-BC55-BF4BB9D4CC5D}"/>
                </a:ext>
              </a:extLst>
            </p:cNvPr>
            <p:cNvSpPr>
              <a:spLocks/>
            </p:cNvSpPr>
            <p:nvPr/>
          </p:nvSpPr>
          <p:spPr bwMode="auto">
            <a:xfrm>
              <a:off x="1506" y="123"/>
              <a:ext cx="295" cy="643"/>
            </a:xfrm>
            <a:custGeom>
              <a:avLst/>
              <a:gdLst>
                <a:gd name="T0" fmla="*/ 8 w 251"/>
                <a:gd name="T1" fmla="*/ 546 h 546"/>
                <a:gd name="T2" fmla="*/ 0 w 251"/>
                <a:gd name="T3" fmla="*/ 538 h 546"/>
                <a:gd name="T4" fmla="*/ 0 w 251"/>
                <a:gd name="T5" fmla="*/ 259 h 546"/>
                <a:gd name="T6" fmla="*/ 74 w 251"/>
                <a:gd name="T7" fmla="*/ 186 h 546"/>
                <a:gd name="T8" fmla="*/ 146 w 251"/>
                <a:gd name="T9" fmla="*/ 258 h 546"/>
                <a:gd name="T10" fmla="*/ 190 w 251"/>
                <a:gd name="T11" fmla="*/ 258 h 546"/>
                <a:gd name="T12" fmla="*/ 190 w 251"/>
                <a:gd name="T13" fmla="*/ 50 h 546"/>
                <a:gd name="T14" fmla="*/ 237 w 251"/>
                <a:gd name="T15" fmla="*/ 3 h 546"/>
                <a:gd name="T16" fmla="*/ 248 w 251"/>
                <a:gd name="T17" fmla="*/ 3 h 546"/>
                <a:gd name="T18" fmla="*/ 248 w 251"/>
                <a:gd name="T19" fmla="*/ 14 h 546"/>
                <a:gd name="T20" fmla="*/ 206 w 251"/>
                <a:gd name="T21" fmla="*/ 57 h 546"/>
                <a:gd name="T22" fmla="*/ 206 w 251"/>
                <a:gd name="T23" fmla="*/ 274 h 546"/>
                <a:gd name="T24" fmla="*/ 139 w 251"/>
                <a:gd name="T25" fmla="*/ 274 h 546"/>
                <a:gd name="T26" fmla="*/ 74 w 251"/>
                <a:gd name="T27" fmla="*/ 209 h 546"/>
                <a:gd name="T28" fmla="*/ 16 w 251"/>
                <a:gd name="T29" fmla="*/ 266 h 546"/>
                <a:gd name="T30" fmla="*/ 16 w 251"/>
                <a:gd name="T31" fmla="*/ 538 h 546"/>
                <a:gd name="T32" fmla="*/ 8 w 251"/>
                <a:gd name="T33" fmla="*/ 54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546">
                  <a:moveTo>
                    <a:pt x="8" y="546"/>
                  </a:moveTo>
                  <a:cubicBezTo>
                    <a:pt x="4" y="546"/>
                    <a:pt x="0" y="542"/>
                    <a:pt x="0" y="538"/>
                  </a:cubicBezTo>
                  <a:cubicBezTo>
                    <a:pt x="0" y="259"/>
                    <a:pt x="0" y="259"/>
                    <a:pt x="0" y="259"/>
                  </a:cubicBezTo>
                  <a:cubicBezTo>
                    <a:pt x="74" y="186"/>
                    <a:pt x="74" y="186"/>
                    <a:pt x="74" y="186"/>
                  </a:cubicBezTo>
                  <a:cubicBezTo>
                    <a:pt x="146" y="258"/>
                    <a:pt x="146" y="258"/>
                    <a:pt x="146" y="258"/>
                  </a:cubicBezTo>
                  <a:cubicBezTo>
                    <a:pt x="190" y="258"/>
                    <a:pt x="190" y="258"/>
                    <a:pt x="190" y="258"/>
                  </a:cubicBezTo>
                  <a:cubicBezTo>
                    <a:pt x="190" y="50"/>
                    <a:pt x="190" y="50"/>
                    <a:pt x="190" y="50"/>
                  </a:cubicBezTo>
                  <a:cubicBezTo>
                    <a:pt x="237" y="3"/>
                    <a:pt x="237" y="3"/>
                    <a:pt x="237" y="3"/>
                  </a:cubicBezTo>
                  <a:cubicBezTo>
                    <a:pt x="240" y="0"/>
                    <a:pt x="245" y="0"/>
                    <a:pt x="248" y="3"/>
                  </a:cubicBezTo>
                  <a:cubicBezTo>
                    <a:pt x="251" y="6"/>
                    <a:pt x="251" y="11"/>
                    <a:pt x="248" y="14"/>
                  </a:cubicBezTo>
                  <a:cubicBezTo>
                    <a:pt x="206" y="57"/>
                    <a:pt x="206" y="57"/>
                    <a:pt x="206" y="57"/>
                  </a:cubicBezTo>
                  <a:cubicBezTo>
                    <a:pt x="206" y="274"/>
                    <a:pt x="206" y="274"/>
                    <a:pt x="206" y="274"/>
                  </a:cubicBezTo>
                  <a:cubicBezTo>
                    <a:pt x="139" y="274"/>
                    <a:pt x="139" y="274"/>
                    <a:pt x="139" y="274"/>
                  </a:cubicBezTo>
                  <a:cubicBezTo>
                    <a:pt x="74" y="209"/>
                    <a:pt x="74" y="209"/>
                    <a:pt x="74" y="209"/>
                  </a:cubicBezTo>
                  <a:cubicBezTo>
                    <a:pt x="16" y="266"/>
                    <a:pt x="16" y="266"/>
                    <a:pt x="16" y="266"/>
                  </a:cubicBezTo>
                  <a:cubicBezTo>
                    <a:pt x="16" y="538"/>
                    <a:pt x="16" y="538"/>
                    <a:pt x="16" y="538"/>
                  </a:cubicBezTo>
                  <a:cubicBezTo>
                    <a:pt x="16" y="542"/>
                    <a:pt x="13" y="546"/>
                    <a:pt x="8" y="54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4BAFD23D-5164-424B-BCC4-9EF75BBC644C}"/>
                </a:ext>
              </a:extLst>
            </p:cNvPr>
            <p:cNvSpPr>
              <a:spLocks/>
            </p:cNvSpPr>
            <p:nvPr/>
          </p:nvSpPr>
          <p:spPr bwMode="auto">
            <a:xfrm>
              <a:off x="1712" y="653"/>
              <a:ext cx="287" cy="134"/>
            </a:xfrm>
            <a:custGeom>
              <a:avLst/>
              <a:gdLst>
                <a:gd name="T0" fmla="*/ 236 w 244"/>
                <a:gd name="T1" fmla="*/ 114 h 114"/>
                <a:gd name="T2" fmla="*/ 103 w 244"/>
                <a:gd name="T3" fmla="*/ 114 h 114"/>
                <a:gd name="T4" fmla="*/ 3 w 244"/>
                <a:gd name="T5" fmla="*/ 14 h 114"/>
                <a:gd name="T6" fmla="*/ 3 w 244"/>
                <a:gd name="T7" fmla="*/ 3 h 114"/>
                <a:gd name="T8" fmla="*/ 14 w 244"/>
                <a:gd name="T9" fmla="*/ 3 h 114"/>
                <a:gd name="T10" fmla="*/ 110 w 244"/>
                <a:gd name="T11" fmla="*/ 98 h 114"/>
                <a:gd name="T12" fmla="*/ 236 w 244"/>
                <a:gd name="T13" fmla="*/ 98 h 114"/>
                <a:gd name="T14" fmla="*/ 244 w 244"/>
                <a:gd name="T15" fmla="*/ 106 h 114"/>
                <a:gd name="T16" fmla="*/ 236 w 244"/>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4">
                  <a:moveTo>
                    <a:pt x="236" y="114"/>
                  </a:moveTo>
                  <a:cubicBezTo>
                    <a:pt x="103" y="114"/>
                    <a:pt x="103" y="114"/>
                    <a:pt x="103" y="114"/>
                  </a:cubicBezTo>
                  <a:cubicBezTo>
                    <a:pt x="3" y="14"/>
                    <a:pt x="3" y="14"/>
                    <a:pt x="3" y="14"/>
                  </a:cubicBezTo>
                  <a:cubicBezTo>
                    <a:pt x="0" y="11"/>
                    <a:pt x="0" y="6"/>
                    <a:pt x="3" y="3"/>
                  </a:cubicBezTo>
                  <a:cubicBezTo>
                    <a:pt x="6" y="0"/>
                    <a:pt x="11" y="0"/>
                    <a:pt x="14" y="3"/>
                  </a:cubicBezTo>
                  <a:cubicBezTo>
                    <a:pt x="110" y="98"/>
                    <a:pt x="110" y="98"/>
                    <a:pt x="110" y="98"/>
                  </a:cubicBezTo>
                  <a:cubicBezTo>
                    <a:pt x="236" y="98"/>
                    <a:pt x="236" y="98"/>
                    <a:pt x="236" y="98"/>
                  </a:cubicBezTo>
                  <a:cubicBezTo>
                    <a:pt x="240" y="98"/>
                    <a:pt x="244" y="102"/>
                    <a:pt x="244" y="106"/>
                  </a:cubicBezTo>
                  <a:cubicBezTo>
                    <a:pt x="244" y="110"/>
                    <a:pt x="240" y="114"/>
                    <a:pt x="236" y="114"/>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C2F3F239-BE41-43B9-A442-534613349E9F}"/>
                </a:ext>
              </a:extLst>
            </p:cNvPr>
            <p:cNvSpPr>
              <a:spLocks/>
            </p:cNvSpPr>
            <p:nvPr/>
          </p:nvSpPr>
          <p:spPr bwMode="auto">
            <a:xfrm>
              <a:off x="2063" y="206"/>
              <a:ext cx="140" cy="196"/>
            </a:xfrm>
            <a:custGeom>
              <a:avLst/>
              <a:gdLst>
                <a:gd name="T0" fmla="*/ 110 w 119"/>
                <a:gd name="T1" fmla="*/ 166 h 166"/>
                <a:gd name="T2" fmla="*/ 105 w 119"/>
                <a:gd name="T3" fmla="*/ 163 h 166"/>
                <a:gd name="T4" fmla="*/ 0 w 119"/>
                <a:gd name="T5" fmla="*/ 58 h 166"/>
                <a:gd name="T6" fmla="*/ 0 w 119"/>
                <a:gd name="T7" fmla="*/ 8 h 166"/>
                <a:gd name="T8" fmla="*/ 8 w 119"/>
                <a:gd name="T9" fmla="*/ 0 h 166"/>
                <a:gd name="T10" fmla="*/ 16 w 119"/>
                <a:gd name="T11" fmla="*/ 8 h 166"/>
                <a:gd name="T12" fmla="*/ 16 w 119"/>
                <a:gd name="T13" fmla="*/ 52 h 166"/>
                <a:gd name="T14" fmla="*/ 116 w 119"/>
                <a:gd name="T15" fmla="*/ 152 h 166"/>
                <a:gd name="T16" fmla="*/ 116 w 119"/>
                <a:gd name="T17" fmla="*/ 163 h 166"/>
                <a:gd name="T18" fmla="*/ 110 w 119"/>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66">
                  <a:moveTo>
                    <a:pt x="110" y="166"/>
                  </a:moveTo>
                  <a:cubicBezTo>
                    <a:pt x="108" y="166"/>
                    <a:pt x="106" y="165"/>
                    <a:pt x="105" y="163"/>
                  </a:cubicBezTo>
                  <a:cubicBezTo>
                    <a:pt x="0" y="58"/>
                    <a:pt x="0" y="58"/>
                    <a:pt x="0" y="58"/>
                  </a:cubicBezTo>
                  <a:cubicBezTo>
                    <a:pt x="0" y="8"/>
                    <a:pt x="0" y="8"/>
                    <a:pt x="0" y="8"/>
                  </a:cubicBezTo>
                  <a:cubicBezTo>
                    <a:pt x="0" y="4"/>
                    <a:pt x="3" y="0"/>
                    <a:pt x="8" y="0"/>
                  </a:cubicBezTo>
                  <a:cubicBezTo>
                    <a:pt x="12" y="0"/>
                    <a:pt x="16" y="4"/>
                    <a:pt x="16" y="8"/>
                  </a:cubicBezTo>
                  <a:cubicBezTo>
                    <a:pt x="16" y="52"/>
                    <a:pt x="16" y="52"/>
                    <a:pt x="16" y="52"/>
                  </a:cubicBezTo>
                  <a:cubicBezTo>
                    <a:pt x="116" y="152"/>
                    <a:pt x="116" y="152"/>
                    <a:pt x="116" y="152"/>
                  </a:cubicBezTo>
                  <a:cubicBezTo>
                    <a:pt x="119" y="155"/>
                    <a:pt x="119" y="160"/>
                    <a:pt x="116" y="163"/>
                  </a:cubicBezTo>
                  <a:cubicBezTo>
                    <a:pt x="114" y="165"/>
                    <a:pt x="112" y="166"/>
                    <a:pt x="110" y="16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E9E5AAEC-268A-4A6A-864A-F25334ADDF9E}"/>
                </a:ext>
              </a:extLst>
            </p:cNvPr>
            <p:cNvSpPr>
              <a:spLocks/>
            </p:cNvSpPr>
            <p:nvPr/>
          </p:nvSpPr>
          <p:spPr bwMode="auto">
            <a:xfrm>
              <a:off x="1266" y="429"/>
              <a:ext cx="186" cy="70"/>
            </a:xfrm>
            <a:custGeom>
              <a:avLst/>
              <a:gdLst>
                <a:gd name="T0" fmla="*/ 150 w 158"/>
                <a:gd name="T1" fmla="*/ 60 h 60"/>
                <a:gd name="T2" fmla="*/ 142 w 158"/>
                <a:gd name="T3" fmla="*/ 52 h 60"/>
                <a:gd name="T4" fmla="*/ 142 w 158"/>
                <a:gd name="T5" fmla="*/ 16 h 60"/>
                <a:gd name="T6" fmla="*/ 8 w 158"/>
                <a:gd name="T7" fmla="*/ 16 h 60"/>
                <a:gd name="T8" fmla="*/ 0 w 158"/>
                <a:gd name="T9" fmla="*/ 8 h 60"/>
                <a:gd name="T10" fmla="*/ 8 w 158"/>
                <a:gd name="T11" fmla="*/ 0 h 60"/>
                <a:gd name="T12" fmla="*/ 158 w 158"/>
                <a:gd name="T13" fmla="*/ 0 h 60"/>
                <a:gd name="T14" fmla="*/ 158 w 158"/>
                <a:gd name="T15" fmla="*/ 52 h 60"/>
                <a:gd name="T16" fmla="*/ 150 w 158"/>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0">
                  <a:moveTo>
                    <a:pt x="150" y="60"/>
                  </a:moveTo>
                  <a:cubicBezTo>
                    <a:pt x="146" y="60"/>
                    <a:pt x="142" y="56"/>
                    <a:pt x="142" y="52"/>
                  </a:cubicBezTo>
                  <a:cubicBezTo>
                    <a:pt x="142" y="16"/>
                    <a:pt x="142" y="16"/>
                    <a:pt x="142" y="16"/>
                  </a:cubicBezTo>
                  <a:cubicBezTo>
                    <a:pt x="8" y="16"/>
                    <a:pt x="8" y="16"/>
                    <a:pt x="8" y="16"/>
                  </a:cubicBezTo>
                  <a:cubicBezTo>
                    <a:pt x="3" y="16"/>
                    <a:pt x="0" y="12"/>
                    <a:pt x="0" y="8"/>
                  </a:cubicBezTo>
                  <a:cubicBezTo>
                    <a:pt x="0" y="3"/>
                    <a:pt x="3" y="0"/>
                    <a:pt x="8" y="0"/>
                  </a:cubicBezTo>
                  <a:cubicBezTo>
                    <a:pt x="158" y="0"/>
                    <a:pt x="158" y="0"/>
                    <a:pt x="158" y="0"/>
                  </a:cubicBezTo>
                  <a:cubicBezTo>
                    <a:pt x="158" y="52"/>
                    <a:pt x="158" y="52"/>
                    <a:pt x="158" y="52"/>
                  </a:cubicBezTo>
                  <a:cubicBezTo>
                    <a:pt x="158" y="56"/>
                    <a:pt x="155" y="60"/>
                    <a:pt x="150" y="6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39" name="Freeform 33">
              <a:extLst>
                <a:ext uri="{FF2B5EF4-FFF2-40B4-BE49-F238E27FC236}">
                  <a16:creationId xmlns:a16="http://schemas.microsoft.com/office/drawing/2014/main" id="{0A744984-6557-46E2-81D8-6ECED80E1041}"/>
                </a:ext>
              </a:extLst>
            </p:cNvPr>
            <p:cNvSpPr>
              <a:spLocks/>
            </p:cNvSpPr>
            <p:nvPr/>
          </p:nvSpPr>
          <p:spPr bwMode="auto">
            <a:xfrm>
              <a:off x="1368" y="-180"/>
              <a:ext cx="453" cy="431"/>
            </a:xfrm>
            <a:custGeom>
              <a:avLst/>
              <a:gdLst>
                <a:gd name="T0" fmla="*/ 52 w 385"/>
                <a:gd name="T1" fmla="*/ 366 h 366"/>
                <a:gd name="T2" fmla="*/ 8 w 385"/>
                <a:gd name="T3" fmla="*/ 366 h 366"/>
                <a:gd name="T4" fmla="*/ 0 w 385"/>
                <a:gd name="T5" fmla="*/ 358 h 366"/>
                <a:gd name="T6" fmla="*/ 8 w 385"/>
                <a:gd name="T7" fmla="*/ 350 h 366"/>
                <a:gd name="T8" fmla="*/ 45 w 385"/>
                <a:gd name="T9" fmla="*/ 350 h 366"/>
                <a:gd name="T10" fmla="*/ 124 w 385"/>
                <a:gd name="T11" fmla="*/ 271 h 366"/>
                <a:gd name="T12" fmla="*/ 124 w 385"/>
                <a:gd name="T13" fmla="*/ 217 h 366"/>
                <a:gd name="T14" fmla="*/ 226 w 385"/>
                <a:gd name="T15" fmla="*/ 116 h 366"/>
                <a:gd name="T16" fmla="*/ 295 w 385"/>
                <a:gd name="T17" fmla="*/ 116 h 366"/>
                <a:gd name="T18" fmla="*/ 369 w 385"/>
                <a:gd name="T19" fmla="*/ 41 h 366"/>
                <a:gd name="T20" fmla="*/ 369 w 385"/>
                <a:gd name="T21" fmla="*/ 16 h 366"/>
                <a:gd name="T22" fmla="*/ 277 w 385"/>
                <a:gd name="T23" fmla="*/ 16 h 366"/>
                <a:gd name="T24" fmla="*/ 251 w 385"/>
                <a:gd name="T25" fmla="*/ 42 h 366"/>
                <a:gd name="T26" fmla="*/ 240 w 385"/>
                <a:gd name="T27" fmla="*/ 42 h 366"/>
                <a:gd name="T28" fmla="*/ 240 w 385"/>
                <a:gd name="T29" fmla="*/ 31 h 366"/>
                <a:gd name="T30" fmla="*/ 271 w 385"/>
                <a:gd name="T31" fmla="*/ 0 h 366"/>
                <a:gd name="T32" fmla="*/ 385 w 385"/>
                <a:gd name="T33" fmla="*/ 0 h 366"/>
                <a:gd name="T34" fmla="*/ 385 w 385"/>
                <a:gd name="T35" fmla="*/ 48 h 366"/>
                <a:gd name="T36" fmla="*/ 301 w 385"/>
                <a:gd name="T37" fmla="*/ 132 h 366"/>
                <a:gd name="T38" fmla="*/ 232 w 385"/>
                <a:gd name="T39" fmla="*/ 132 h 366"/>
                <a:gd name="T40" fmla="*/ 140 w 385"/>
                <a:gd name="T41" fmla="*/ 224 h 366"/>
                <a:gd name="T42" fmla="*/ 140 w 385"/>
                <a:gd name="T43" fmla="*/ 277 h 366"/>
                <a:gd name="T44" fmla="*/ 52 w 385"/>
                <a:gd name="T45"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5" h="366">
                  <a:moveTo>
                    <a:pt x="52" y="366"/>
                  </a:moveTo>
                  <a:cubicBezTo>
                    <a:pt x="8" y="366"/>
                    <a:pt x="8" y="366"/>
                    <a:pt x="8" y="366"/>
                  </a:cubicBezTo>
                  <a:cubicBezTo>
                    <a:pt x="4" y="366"/>
                    <a:pt x="0" y="363"/>
                    <a:pt x="0" y="358"/>
                  </a:cubicBezTo>
                  <a:cubicBezTo>
                    <a:pt x="0" y="354"/>
                    <a:pt x="4" y="350"/>
                    <a:pt x="8" y="350"/>
                  </a:cubicBezTo>
                  <a:cubicBezTo>
                    <a:pt x="45" y="350"/>
                    <a:pt x="45" y="350"/>
                    <a:pt x="45" y="350"/>
                  </a:cubicBezTo>
                  <a:cubicBezTo>
                    <a:pt x="124" y="271"/>
                    <a:pt x="124" y="271"/>
                    <a:pt x="124" y="271"/>
                  </a:cubicBezTo>
                  <a:cubicBezTo>
                    <a:pt x="124" y="217"/>
                    <a:pt x="124" y="217"/>
                    <a:pt x="124" y="217"/>
                  </a:cubicBezTo>
                  <a:cubicBezTo>
                    <a:pt x="226" y="116"/>
                    <a:pt x="226" y="116"/>
                    <a:pt x="226" y="116"/>
                  </a:cubicBezTo>
                  <a:cubicBezTo>
                    <a:pt x="295" y="116"/>
                    <a:pt x="295" y="116"/>
                    <a:pt x="295" y="116"/>
                  </a:cubicBezTo>
                  <a:cubicBezTo>
                    <a:pt x="369" y="41"/>
                    <a:pt x="369" y="41"/>
                    <a:pt x="369" y="41"/>
                  </a:cubicBezTo>
                  <a:cubicBezTo>
                    <a:pt x="369" y="16"/>
                    <a:pt x="369" y="16"/>
                    <a:pt x="369" y="16"/>
                  </a:cubicBezTo>
                  <a:cubicBezTo>
                    <a:pt x="277" y="16"/>
                    <a:pt x="277" y="16"/>
                    <a:pt x="277" y="16"/>
                  </a:cubicBezTo>
                  <a:cubicBezTo>
                    <a:pt x="251" y="42"/>
                    <a:pt x="251" y="42"/>
                    <a:pt x="251" y="42"/>
                  </a:cubicBezTo>
                  <a:cubicBezTo>
                    <a:pt x="248" y="45"/>
                    <a:pt x="243" y="45"/>
                    <a:pt x="240" y="42"/>
                  </a:cubicBezTo>
                  <a:cubicBezTo>
                    <a:pt x="237" y="39"/>
                    <a:pt x="237" y="34"/>
                    <a:pt x="240" y="31"/>
                  </a:cubicBezTo>
                  <a:cubicBezTo>
                    <a:pt x="271" y="0"/>
                    <a:pt x="271" y="0"/>
                    <a:pt x="271" y="0"/>
                  </a:cubicBezTo>
                  <a:cubicBezTo>
                    <a:pt x="385" y="0"/>
                    <a:pt x="385" y="0"/>
                    <a:pt x="385" y="0"/>
                  </a:cubicBezTo>
                  <a:cubicBezTo>
                    <a:pt x="385" y="48"/>
                    <a:pt x="385" y="48"/>
                    <a:pt x="385" y="48"/>
                  </a:cubicBezTo>
                  <a:cubicBezTo>
                    <a:pt x="301" y="132"/>
                    <a:pt x="301" y="132"/>
                    <a:pt x="301" y="132"/>
                  </a:cubicBezTo>
                  <a:cubicBezTo>
                    <a:pt x="232" y="132"/>
                    <a:pt x="232" y="132"/>
                    <a:pt x="232" y="132"/>
                  </a:cubicBezTo>
                  <a:cubicBezTo>
                    <a:pt x="140" y="224"/>
                    <a:pt x="140" y="224"/>
                    <a:pt x="140" y="224"/>
                  </a:cubicBezTo>
                  <a:cubicBezTo>
                    <a:pt x="140" y="277"/>
                    <a:pt x="140" y="277"/>
                    <a:pt x="140" y="277"/>
                  </a:cubicBezTo>
                  <a:lnTo>
                    <a:pt x="52" y="366"/>
                  </a:ln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0" name="Freeform 34">
              <a:extLst>
                <a:ext uri="{FF2B5EF4-FFF2-40B4-BE49-F238E27FC236}">
                  <a16:creationId xmlns:a16="http://schemas.microsoft.com/office/drawing/2014/main" id="{9A21181D-A6EA-4937-95A9-C56773C5C037}"/>
                </a:ext>
              </a:extLst>
            </p:cNvPr>
            <p:cNvSpPr>
              <a:spLocks/>
            </p:cNvSpPr>
            <p:nvPr/>
          </p:nvSpPr>
          <p:spPr bwMode="auto">
            <a:xfrm>
              <a:off x="1641" y="-45"/>
              <a:ext cx="88" cy="149"/>
            </a:xfrm>
            <a:custGeom>
              <a:avLst/>
              <a:gdLst>
                <a:gd name="T0" fmla="*/ 8 w 75"/>
                <a:gd name="T1" fmla="*/ 126 h 126"/>
                <a:gd name="T2" fmla="*/ 0 w 75"/>
                <a:gd name="T3" fmla="*/ 118 h 126"/>
                <a:gd name="T4" fmla="*/ 0 w 75"/>
                <a:gd name="T5" fmla="*/ 64 h 126"/>
                <a:gd name="T6" fmla="*/ 60 w 75"/>
                <a:gd name="T7" fmla="*/ 3 h 126"/>
                <a:gd name="T8" fmla="*/ 72 w 75"/>
                <a:gd name="T9" fmla="*/ 3 h 126"/>
                <a:gd name="T10" fmla="*/ 72 w 75"/>
                <a:gd name="T11" fmla="*/ 15 h 126"/>
                <a:gd name="T12" fmla="*/ 16 w 75"/>
                <a:gd name="T13" fmla="*/ 70 h 126"/>
                <a:gd name="T14" fmla="*/ 16 w 75"/>
                <a:gd name="T15" fmla="*/ 118 h 126"/>
                <a:gd name="T16" fmla="*/ 8 w 75"/>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26">
                  <a:moveTo>
                    <a:pt x="8" y="126"/>
                  </a:moveTo>
                  <a:cubicBezTo>
                    <a:pt x="3" y="126"/>
                    <a:pt x="0" y="122"/>
                    <a:pt x="0" y="118"/>
                  </a:cubicBezTo>
                  <a:cubicBezTo>
                    <a:pt x="0" y="64"/>
                    <a:pt x="0" y="64"/>
                    <a:pt x="0" y="64"/>
                  </a:cubicBezTo>
                  <a:cubicBezTo>
                    <a:pt x="60" y="3"/>
                    <a:pt x="60" y="3"/>
                    <a:pt x="60" y="3"/>
                  </a:cubicBezTo>
                  <a:cubicBezTo>
                    <a:pt x="63" y="0"/>
                    <a:pt x="68" y="0"/>
                    <a:pt x="72" y="3"/>
                  </a:cubicBezTo>
                  <a:cubicBezTo>
                    <a:pt x="75" y="6"/>
                    <a:pt x="75" y="11"/>
                    <a:pt x="72" y="15"/>
                  </a:cubicBezTo>
                  <a:cubicBezTo>
                    <a:pt x="16" y="70"/>
                    <a:pt x="16" y="70"/>
                    <a:pt x="16" y="70"/>
                  </a:cubicBezTo>
                  <a:cubicBezTo>
                    <a:pt x="16" y="118"/>
                    <a:pt x="16" y="118"/>
                    <a:pt x="16" y="118"/>
                  </a:cubicBezTo>
                  <a:cubicBezTo>
                    <a:pt x="16" y="122"/>
                    <a:pt x="12" y="126"/>
                    <a:pt x="8" y="12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35">
              <a:extLst>
                <a:ext uri="{FF2B5EF4-FFF2-40B4-BE49-F238E27FC236}">
                  <a16:creationId xmlns:a16="http://schemas.microsoft.com/office/drawing/2014/main" id="{568BA146-A255-460C-AB4D-E071984AE907}"/>
                </a:ext>
              </a:extLst>
            </p:cNvPr>
            <p:cNvSpPr>
              <a:spLocks/>
            </p:cNvSpPr>
            <p:nvPr/>
          </p:nvSpPr>
          <p:spPr bwMode="auto">
            <a:xfrm>
              <a:off x="1583" y="220"/>
              <a:ext cx="19" cy="144"/>
            </a:xfrm>
            <a:custGeom>
              <a:avLst/>
              <a:gdLst>
                <a:gd name="T0" fmla="*/ 8 w 16"/>
                <a:gd name="T1" fmla="*/ 122 h 122"/>
                <a:gd name="T2" fmla="*/ 0 w 16"/>
                <a:gd name="T3" fmla="*/ 114 h 122"/>
                <a:gd name="T4" fmla="*/ 0 w 16"/>
                <a:gd name="T5" fmla="*/ 8 h 122"/>
                <a:gd name="T6" fmla="*/ 8 w 16"/>
                <a:gd name="T7" fmla="*/ 0 h 122"/>
                <a:gd name="T8" fmla="*/ 16 w 16"/>
                <a:gd name="T9" fmla="*/ 8 h 122"/>
                <a:gd name="T10" fmla="*/ 16 w 16"/>
                <a:gd name="T11" fmla="*/ 114 h 122"/>
                <a:gd name="T12" fmla="*/ 8 w 16"/>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16" h="122">
                  <a:moveTo>
                    <a:pt x="8" y="122"/>
                  </a:moveTo>
                  <a:cubicBezTo>
                    <a:pt x="3" y="122"/>
                    <a:pt x="0" y="119"/>
                    <a:pt x="0" y="114"/>
                  </a:cubicBezTo>
                  <a:cubicBezTo>
                    <a:pt x="0" y="8"/>
                    <a:pt x="0" y="8"/>
                    <a:pt x="0" y="8"/>
                  </a:cubicBezTo>
                  <a:cubicBezTo>
                    <a:pt x="0" y="3"/>
                    <a:pt x="3" y="0"/>
                    <a:pt x="8" y="0"/>
                  </a:cubicBezTo>
                  <a:cubicBezTo>
                    <a:pt x="12" y="0"/>
                    <a:pt x="16" y="3"/>
                    <a:pt x="16" y="8"/>
                  </a:cubicBezTo>
                  <a:cubicBezTo>
                    <a:pt x="16" y="114"/>
                    <a:pt x="16" y="114"/>
                    <a:pt x="16" y="114"/>
                  </a:cubicBezTo>
                  <a:cubicBezTo>
                    <a:pt x="16" y="119"/>
                    <a:pt x="12" y="122"/>
                    <a:pt x="8" y="1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Freeform 36">
              <a:extLst>
                <a:ext uri="{FF2B5EF4-FFF2-40B4-BE49-F238E27FC236}">
                  <a16:creationId xmlns:a16="http://schemas.microsoft.com/office/drawing/2014/main" id="{71740E59-D44C-4F3B-A1B1-60131453C811}"/>
                </a:ext>
              </a:extLst>
            </p:cNvPr>
            <p:cNvSpPr>
              <a:spLocks/>
            </p:cNvSpPr>
            <p:nvPr/>
          </p:nvSpPr>
          <p:spPr bwMode="auto">
            <a:xfrm>
              <a:off x="1846" y="-177"/>
              <a:ext cx="220" cy="440"/>
            </a:xfrm>
            <a:custGeom>
              <a:avLst/>
              <a:gdLst>
                <a:gd name="T0" fmla="*/ 42 w 187"/>
                <a:gd name="T1" fmla="*/ 373 h 373"/>
                <a:gd name="T2" fmla="*/ 37 w 187"/>
                <a:gd name="T3" fmla="*/ 371 h 373"/>
                <a:gd name="T4" fmla="*/ 37 w 187"/>
                <a:gd name="T5" fmla="*/ 360 h 373"/>
                <a:gd name="T6" fmla="*/ 88 w 187"/>
                <a:gd name="T7" fmla="*/ 308 h 373"/>
                <a:gd name="T8" fmla="*/ 88 w 187"/>
                <a:gd name="T9" fmla="*/ 249 h 373"/>
                <a:gd name="T10" fmla="*/ 0 w 187"/>
                <a:gd name="T11" fmla="*/ 161 h 373"/>
                <a:gd name="T12" fmla="*/ 0 w 187"/>
                <a:gd name="T13" fmla="*/ 92 h 373"/>
                <a:gd name="T14" fmla="*/ 92 w 187"/>
                <a:gd name="T15" fmla="*/ 0 h 373"/>
                <a:gd name="T16" fmla="*/ 156 w 187"/>
                <a:gd name="T17" fmla="*/ 0 h 373"/>
                <a:gd name="T18" fmla="*/ 184 w 187"/>
                <a:gd name="T19" fmla="*/ 28 h 373"/>
                <a:gd name="T20" fmla="*/ 184 w 187"/>
                <a:gd name="T21" fmla="*/ 40 h 373"/>
                <a:gd name="T22" fmla="*/ 173 w 187"/>
                <a:gd name="T23" fmla="*/ 40 h 373"/>
                <a:gd name="T24" fmla="*/ 149 w 187"/>
                <a:gd name="T25" fmla="*/ 16 h 373"/>
                <a:gd name="T26" fmla="*/ 99 w 187"/>
                <a:gd name="T27" fmla="*/ 16 h 373"/>
                <a:gd name="T28" fmla="*/ 16 w 187"/>
                <a:gd name="T29" fmla="*/ 98 h 373"/>
                <a:gd name="T30" fmla="*/ 16 w 187"/>
                <a:gd name="T31" fmla="*/ 155 h 373"/>
                <a:gd name="T32" fmla="*/ 104 w 187"/>
                <a:gd name="T33" fmla="*/ 243 h 373"/>
                <a:gd name="T34" fmla="*/ 104 w 187"/>
                <a:gd name="T35" fmla="*/ 314 h 373"/>
                <a:gd name="T36" fmla="*/ 48 w 187"/>
                <a:gd name="T37" fmla="*/ 371 h 373"/>
                <a:gd name="T38" fmla="*/ 42 w 187"/>
                <a:gd name="T39"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7" h="373">
                  <a:moveTo>
                    <a:pt x="42" y="373"/>
                  </a:moveTo>
                  <a:cubicBezTo>
                    <a:pt x="40" y="373"/>
                    <a:pt x="38" y="372"/>
                    <a:pt x="37" y="371"/>
                  </a:cubicBezTo>
                  <a:cubicBezTo>
                    <a:pt x="33" y="368"/>
                    <a:pt x="33" y="363"/>
                    <a:pt x="37" y="360"/>
                  </a:cubicBezTo>
                  <a:cubicBezTo>
                    <a:pt x="88" y="308"/>
                    <a:pt x="88" y="308"/>
                    <a:pt x="88" y="308"/>
                  </a:cubicBezTo>
                  <a:cubicBezTo>
                    <a:pt x="88" y="249"/>
                    <a:pt x="88" y="249"/>
                    <a:pt x="88" y="249"/>
                  </a:cubicBezTo>
                  <a:cubicBezTo>
                    <a:pt x="0" y="161"/>
                    <a:pt x="0" y="161"/>
                    <a:pt x="0" y="161"/>
                  </a:cubicBezTo>
                  <a:cubicBezTo>
                    <a:pt x="0" y="92"/>
                    <a:pt x="0" y="92"/>
                    <a:pt x="0" y="92"/>
                  </a:cubicBezTo>
                  <a:cubicBezTo>
                    <a:pt x="92" y="0"/>
                    <a:pt x="92" y="0"/>
                    <a:pt x="92" y="0"/>
                  </a:cubicBezTo>
                  <a:cubicBezTo>
                    <a:pt x="156" y="0"/>
                    <a:pt x="156" y="0"/>
                    <a:pt x="156" y="0"/>
                  </a:cubicBezTo>
                  <a:cubicBezTo>
                    <a:pt x="184" y="28"/>
                    <a:pt x="184" y="28"/>
                    <a:pt x="184" y="28"/>
                  </a:cubicBezTo>
                  <a:cubicBezTo>
                    <a:pt x="187" y="31"/>
                    <a:pt x="187" y="36"/>
                    <a:pt x="184" y="40"/>
                  </a:cubicBezTo>
                  <a:cubicBezTo>
                    <a:pt x="181" y="43"/>
                    <a:pt x="176" y="43"/>
                    <a:pt x="173" y="40"/>
                  </a:cubicBezTo>
                  <a:cubicBezTo>
                    <a:pt x="149" y="16"/>
                    <a:pt x="149" y="16"/>
                    <a:pt x="149" y="16"/>
                  </a:cubicBezTo>
                  <a:cubicBezTo>
                    <a:pt x="99" y="16"/>
                    <a:pt x="99" y="16"/>
                    <a:pt x="99" y="16"/>
                  </a:cubicBezTo>
                  <a:cubicBezTo>
                    <a:pt x="16" y="98"/>
                    <a:pt x="16" y="98"/>
                    <a:pt x="16" y="98"/>
                  </a:cubicBezTo>
                  <a:cubicBezTo>
                    <a:pt x="16" y="155"/>
                    <a:pt x="16" y="155"/>
                    <a:pt x="16" y="155"/>
                  </a:cubicBezTo>
                  <a:cubicBezTo>
                    <a:pt x="104" y="243"/>
                    <a:pt x="104" y="243"/>
                    <a:pt x="104" y="243"/>
                  </a:cubicBezTo>
                  <a:cubicBezTo>
                    <a:pt x="104" y="314"/>
                    <a:pt x="104" y="314"/>
                    <a:pt x="104" y="314"/>
                  </a:cubicBezTo>
                  <a:cubicBezTo>
                    <a:pt x="48" y="371"/>
                    <a:pt x="48" y="371"/>
                    <a:pt x="48" y="371"/>
                  </a:cubicBezTo>
                  <a:cubicBezTo>
                    <a:pt x="46" y="372"/>
                    <a:pt x="44" y="373"/>
                    <a:pt x="42" y="37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Freeform 37">
              <a:extLst>
                <a:ext uri="{FF2B5EF4-FFF2-40B4-BE49-F238E27FC236}">
                  <a16:creationId xmlns:a16="http://schemas.microsoft.com/office/drawing/2014/main" id="{15972F59-F1CB-47E9-84E4-E70FDBCFF098}"/>
                </a:ext>
              </a:extLst>
            </p:cNvPr>
            <p:cNvSpPr>
              <a:spLocks/>
            </p:cNvSpPr>
            <p:nvPr/>
          </p:nvSpPr>
          <p:spPr bwMode="auto">
            <a:xfrm>
              <a:off x="1768" y="-342"/>
              <a:ext cx="158" cy="227"/>
            </a:xfrm>
            <a:custGeom>
              <a:avLst/>
              <a:gdLst>
                <a:gd name="T0" fmla="*/ 126 w 134"/>
                <a:gd name="T1" fmla="*/ 192 h 192"/>
                <a:gd name="T2" fmla="*/ 120 w 134"/>
                <a:gd name="T3" fmla="*/ 189 h 192"/>
                <a:gd name="T4" fmla="*/ 0 w 134"/>
                <a:gd name="T5" fmla="*/ 69 h 192"/>
                <a:gd name="T6" fmla="*/ 0 w 134"/>
                <a:gd name="T7" fmla="*/ 35 h 192"/>
                <a:gd name="T8" fmla="*/ 32 w 134"/>
                <a:gd name="T9" fmla="*/ 3 h 192"/>
                <a:gd name="T10" fmla="*/ 43 w 134"/>
                <a:gd name="T11" fmla="*/ 3 h 192"/>
                <a:gd name="T12" fmla="*/ 43 w 134"/>
                <a:gd name="T13" fmla="*/ 14 h 192"/>
                <a:gd name="T14" fmla="*/ 16 w 134"/>
                <a:gd name="T15" fmla="*/ 41 h 192"/>
                <a:gd name="T16" fmla="*/ 16 w 134"/>
                <a:gd name="T17" fmla="*/ 62 h 192"/>
                <a:gd name="T18" fmla="*/ 131 w 134"/>
                <a:gd name="T19" fmla="*/ 178 h 192"/>
                <a:gd name="T20" fmla="*/ 131 w 134"/>
                <a:gd name="T21" fmla="*/ 189 h 192"/>
                <a:gd name="T22" fmla="*/ 126 w 134"/>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92">
                  <a:moveTo>
                    <a:pt x="126" y="192"/>
                  </a:moveTo>
                  <a:cubicBezTo>
                    <a:pt x="124" y="192"/>
                    <a:pt x="122" y="191"/>
                    <a:pt x="120" y="189"/>
                  </a:cubicBezTo>
                  <a:cubicBezTo>
                    <a:pt x="0" y="69"/>
                    <a:pt x="0" y="69"/>
                    <a:pt x="0" y="69"/>
                  </a:cubicBezTo>
                  <a:cubicBezTo>
                    <a:pt x="0" y="35"/>
                    <a:pt x="0" y="35"/>
                    <a:pt x="0" y="35"/>
                  </a:cubicBezTo>
                  <a:cubicBezTo>
                    <a:pt x="32" y="3"/>
                    <a:pt x="32" y="3"/>
                    <a:pt x="32" y="3"/>
                  </a:cubicBezTo>
                  <a:cubicBezTo>
                    <a:pt x="35" y="0"/>
                    <a:pt x="40" y="0"/>
                    <a:pt x="43" y="3"/>
                  </a:cubicBezTo>
                  <a:cubicBezTo>
                    <a:pt x="46" y="6"/>
                    <a:pt x="46" y="11"/>
                    <a:pt x="43" y="14"/>
                  </a:cubicBezTo>
                  <a:cubicBezTo>
                    <a:pt x="16" y="41"/>
                    <a:pt x="16" y="41"/>
                    <a:pt x="16" y="41"/>
                  </a:cubicBezTo>
                  <a:cubicBezTo>
                    <a:pt x="16" y="62"/>
                    <a:pt x="16" y="62"/>
                    <a:pt x="16" y="62"/>
                  </a:cubicBezTo>
                  <a:cubicBezTo>
                    <a:pt x="131" y="178"/>
                    <a:pt x="131" y="178"/>
                    <a:pt x="131" y="178"/>
                  </a:cubicBezTo>
                  <a:cubicBezTo>
                    <a:pt x="134" y="181"/>
                    <a:pt x="134" y="186"/>
                    <a:pt x="131" y="189"/>
                  </a:cubicBezTo>
                  <a:cubicBezTo>
                    <a:pt x="130" y="191"/>
                    <a:pt x="128" y="192"/>
                    <a:pt x="126" y="19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Freeform 38">
              <a:extLst>
                <a:ext uri="{FF2B5EF4-FFF2-40B4-BE49-F238E27FC236}">
                  <a16:creationId xmlns:a16="http://schemas.microsoft.com/office/drawing/2014/main" id="{B51FCE76-0EBD-49AF-B4A7-2F0339EAF2E2}"/>
                </a:ext>
              </a:extLst>
            </p:cNvPr>
            <p:cNvSpPr>
              <a:spLocks/>
            </p:cNvSpPr>
            <p:nvPr/>
          </p:nvSpPr>
          <p:spPr bwMode="auto">
            <a:xfrm>
              <a:off x="1613" y="-274"/>
              <a:ext cx="174" cy="18"/>
            </a:xfrm>
            <a:custGeom>
              <a:avLst/>
              <a:gdLst>
                <a:gd name="T0" fmla="*/ 140 w 148"/>
                <a:gd name="T1" fmla="*/ 16 h 16"/>
                <a:gd name="T2" fmla="*/ 8 w 148"/>
                <a:gd name="T3" fmla="*/ 16 h 16"/>
                <a:gd name="T4" fmla="*/ 0 w 148"/>
                <a:gd name="T5" fmla="*/ 8 h 16"/>
                <a:gd name="T6" fmla="*/ 8 w 148"/>
                <a:gd name="T7" fmla="*/ 0 h 16"/>
                <a:gd name="T8" fmla="*/ 140 w 148"/>
                <a:gd name="T9" fmla="*/ 0 h 16"/>
                <a:gd name="T10" fmla="*/ 148 w 148"/>
                <a:gd name="T11" fmla="*/ 8 h 16"/>
                <a:gd name="T12" fmla="*/ 140 w 14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 h="16">
                  <a:moveTo>
                    <a:pt x="140" y="16"/>
                  </a:moveTo>
                  <a:cubicBezTo>
                    <a:pt x="8" y="16"/>
                    <a:pt x="8" y="16"/>
                    <a:pt x="8" y="16"/>
                  </a:cubicBezTo>
                  <a:cubicBezTo>
                    <a:pt x="4" y="16"/>
                    <a:pt x="0" y="13"/>
                    <a:pt x="0" y="8"/>
                  </a:cubicBezTo>
                  <a:cubicBezTo>
                    <a:pt x="0" y="4"/>
                    <a:pt x="4" y="0"/>
                    <a:pt x="8" y="0"/>
                  </a:cubicBezTo>
                  <a:cubicBezTo>
                    <a:pt x="140" y="0"/>
                    <a:pt x="140" y="0"/>
                    <a:pt x="140" y="0"/>
                  </a:cubicBezTo>
                  <a:cubicBezTo>
                    <a:pt x="144" y="0"/>
                    <a:pt x="148" y="4"/>
                    <a:pt x="148" y="8"/>
                  </a:cubicBezTo>
                  <a:cubicBezTo>
                    <a:pt x="148" y="13"/>
                    <a:pt x="144" y="16"/>
                    <a:pt x="140"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Freeform 39">
              <a:extLst>
                <a:ext uri="{FF2B5EF4-FFF2-40B4-BE49-F238E27FC236}">
                  <a16:creationId xmlns:a16="http://schemas.microsoft.com/office/drawing/2014/main" id="{46E7C0A0-AE87-41D4-B90E-C6BBED33565E}"/>
                </a:ext>
              </a:extLst>
            </p:cNvPr>
            <p:cNvSpPr>
              <a:spLocks/>
            </p:cNvSpPr>
            <p:nvPr/>
          </p:nvSpPr>
          <p:spPr bwMode="auto">
            <a:xfrm>
              <a:off x="1957" y="-325"/>
              <a:ext cx="248" cy="102"/>
            </a:xfrm>
            <a:custGeom>
              <a:avLst/>
              <a:gdLst>
                <a:gd name="T0" fmla="*/ 202 w 211"/>
                <a:gd name="T1" fmla="*/ 87 h 87"/>
                <a:gd name="T2" fmla="*/ 196 w 211"/>
                <a:gd name="T3" fmla="*/ 85 h 87"/>
                <a:gd name="T4" fmla="*/ 128 w 211"/>
                <a:gd name="T5" fmla="*/ 16 h 87"/>
                <a:gd name="T6" fmla="*/ 8 w 211"/>
                <a:gd name="T7" fmla="*/ 16 h 87"/>
                <a:gd name="T8" fmla="*/ 0 w 211"/>
                <a:gd name="T9" fmla="*/ 8 h 87"/>
                <a:gd name="T10" fmla="*/ 8 w 211"/>
                <a:gd name="T11" fmla="*/ 0 h 87"/>
                <a:gd name="T12" fmla="*/ 134 w 211"/>
                <a:gd name="T13" fmla="*/ 0 h 87"/>
                <a:gd name="T14" fmla="*/ 208 w 211"/>
                <a:gd name="T15" fmla="*/ 73 h 87"/>
                <a:gd name="T16" fmla="*/ 208 w 211"/>
                <a:gd name="T17" fmla="*/ 85 h 87"/>
                <a:gd name="T18" fmla="*/ 202 w 211"/>
                <a:gd name="T1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87">
                  <a:moveTo>
                    <a:pt x="202" y="87"/>
                  </a:moveTo>
                  <a:cubicBezTo>
                    <a:pt x="200" y="87"/>
                    <a:pt x="198" y="86"/>
                    <a:pt x="196" y="85"/>
                  </a:cubicBezTo>
                  <a:cubicBezTo>
                    <a:pt x="128" y="16"/>
                    <a:pt x="128" y="16"/>
                    <a:pt x="128" y="16"/>
                  </a:cubicBezTo>
                  <a:cubicBezTo>
                    <a:pt x="8" y="16"/>
                    <a:pt x="8" y="16"/>
                    <a:pt x="8" y="16"/>
                  </a:cubicBezTo>
                  <a:cubicBezTo>
                    <a:pt x="4" y="16"/>
                    <a:pt x="0" y="12"/>
                    <a:pt x="0" y="8"/>
                  </a:cubicBezTo>
                  <a:cubicBezTo>
                    <a:pt x="0" y="3"/>
                    <a:pt x="4" y="0"/>
                    <a:pt x="8" y="0"/>
                  </a:cubicBezTo>
                  <a:cubicBezTo>
                    <a:pt x="134" y="0"/>
                    <a:pt x="134" y="0"/>
                    <a:pt x="134" y="0"/>
                  </a:cubicBezTo>
                  <a:cubicBezTo>
                    <a:pt x="208" y="73"/>
                    <a:pt x="208" y="73"/>
                    <a:pt x="208" y="73"/>
                  </a:cubicBezTo>
                  <a:cubicBezTo>
                    <a:pt x="211" y="77"/>
                    <a:pt x="211" y="82"/>
                    <a:pt x="208" y="85"/>
                  </a:cubicBezTo>
                  <a:cubicBezTo>
                    <a:pt x="206" y="86"/>
                    <a:pt x="204" y="87"/>
                    <a:pt x="202" y="8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Freeform 40">
              <a:extLst>
                <a:ext uri="{FF2B5EF4-FFF2-40B4-BE49-F238E27FC236}">
                  <a16:creationId xmlns:a16="http://schemas.microsoft.com/office/drawing/2014/main" id="{55EC0A93-709D-49F4-A17A-632C8F2CDF5D}"/>
                </a:ext>
              </a:extLst>
            </p:cNvPr>
            <p:cNvSpPr>
              <a:spLocks/>
            </p:cNvSpPr>
            <p:nvPr/>
          </p:nvSpPr>
          <p:spPr bwMode="auto">
            <a:xfrm>
              <a:off x="2041" y="-410"/>
              <a:ext cx="160" cy="70"/>
            </a:xfrm>
            <a:custGeom>
              <a:avLst/>
              <a:gdLst>
                <a:gd name="T0" fmla="*/ 127 w 136"/>
                <a:gd name="T1" fmla="*/ 59 h 59"/>
                <a:gd name="T2" fmla="*/ 121 w 136"/>
                <a:gd name="T3" fmla="*/ 57 h 59"/>
                <a:gd name="T4" fmla="*/ 80 w 136"/>
                <a:gd name="T5" fmla="*/ 16 h 59"/>
                <a:gd name="T6" fmla="*/ 8 w 136"/>
                <a:gd name="T7" fmla="*/ 16 h 59"/>
                <a:gd name="T8" fmla="*/ 0 w 136"/>
                <a:gd name="T9" fmla="*/ 8 h 59"/>
                <a:gd name="T10" fmla="*/ 8 w 136"/>
                <a:gd name="T11" fmla="*/ 0 h 59"/>
                <a:gd name="T12" fmla="*/ 87 w 136"/>
                <a:gd name="T13" fmla="*/ 0 h 59"/>
                <a:gd name="T14" fmla="*/ 133 w 136"/>
                <a:gd name="T15" fmla="*/ 45 h 59"/>
                <a:gd name="T16" fmla="*/ 133 w 136"/>
                <a:gd name="T17" fmla="*/ 57 h 59"/>
                <a:gd name="T18" fmla="*/ 127 w 136"/>
                <a:gd name="T1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9">
                  <a:moveTo>
                    <a:pt x="127" y="59"/>
                  </a:moveTo>
                  <a:cubicBezTo>
                    <a:pt x="125" y="59"/>
                    <a:pt x="123" y="58"/>
                    <a:pt x="121" y="57"/>
                  </a:cubicBezTo>
                  <a:cubicBezTo>
                    <a:pt x="80" y="16"/>
                    <a:pt x="80" y="16"/>
                    <a:pt x="80" y="16"/>
                  </a:cubicBezTo>
                  <a:cubicBezTo>
                    <a:pt x="8" y="16"/>
                    <a:pt x="8" y="16"/>
                    <a:pt x="8" y="16"/>
                  </a:cubicBezTo>
                  <a:cubicBezTo>
                    <a:pt x="4" y="16"/>
                    <a:pt x="0" y="12"/>
                    <a:pt x="0" y="8"/>
                  </a:cubicBezTo>
                  <a:cubicBezTo>
                    <a:pt x="0" y="3"/>
                    <a:pt x="4" y="0"/>
                    <a:pt x="8" y="0"/>
                  </a:cubicBezTo>
                  <a:cubicBezTo>
                    <a:pt x="87" y="0"/>
                    <a:pt x="87" y="0"/>
                    <a:pt x="87" y="0"/>
                  </a:cubicBezTo>
                  <a:cubicBezTo>
                    <a:pt x="133" y="45"/>
                    <a:pt x="133" y="45"/>
                    <a:pt x="133" y="45"/>
                  </a:cubicBezTo>
                  <a:cubicBezTo>
                    <a:pt x="136" y="49"/>
                    <a:pt x="136" y="54"/>
                    <a:pt x="133" y="57"/>
                  </a:cubicBezTo>
                  <a:cubicBezTo>
                    <a:pt x="131" y="58"/>
                    <a:pt x="129" y="59"/>
                    <a:pt x="127" y="5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Freeform 41">
              <a:extLst>
                <a:ext uri="{FF2B5EF4-FFF2-40B4-BE49-F238E27FC236}">
                  <a16:creationId xmlns:a16="http://schemas.microsoft.com/office/drawing/2014/main" id="{7C127E4C-1478-481D-9233-9C2CF4857776}"/>
                </a:ext>
              </a:extLst>
            </p:cNvPr>
            <p:cNvSpPr>
              <a:spLocks/>
            </p:cNvSpPr>
            <p:nvPr/>
          </p:nvSpPr>
          <p:spPr bwMode="auto">
            <a:xfrm>
              <a:off x="2356" y="-426"/>
              <a:ext cx="149" cy="19"/>
            </a:xfrm>
            <a:custGeom>
              <a:avLst/>
              <a:gdLst>
                <a:gd name="T0" fmla="*/ 119 w 127"/>
                <a:gd name="T1" fmla="*/ 16 h 16"/>
                <a:gd name="T2" fmla="*/ 8 w 127"/>
                <a:gd name="T3" fmla="*/ 16 h 16"/>
                <a:gd name="T4" fmla="*/ 0 w 127"/>
                <a:gd name="T5" fmla="*/ 8 h 16"/>
                <a:gd name="T6" fmla="*/ 8 w 127"/>
                <a:gd name="T7" fmla="*/ 0 h 16"/>
                <a:gd name="T8" fmla="*/ 119 w 127"/>
                <a:gd name="T9" fmla="*/ 0 h 16"/>
                <a:gd name="T10" fmla="*/ 127 w 127"/>
                <a:gd name="T11" fmla="*/ 8 h 16"/>
                <a:gd name="T12" fmla="*/ 119 w 12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7" h="16">
                  <a:moveTo>
                    <a:pt x="119" y="16"/>
                  </a:moveTo>
                  <a:cubicBezTo>
                    <a:pt x="8" y="16"/>
                    <a:pt x="8" y="16"/>
                    <a:pt x="8" y="16"/>
                  </a:cubicBezTo>
                  <a:cubicBezTo>
                    <a:pt x="4" y="16"/>
                    <a:pt x="0" y="12"/>
                    <a:pt x="0" y="8"/>
                  </a:cubicBezTo>
                  <a:cubicBezTo>
                    <a:pt x="0" y="3"/>
                    <a:pt x="4" y="0"/>
                    <a:pt x="8" y="0"/>
                  </a:cubicBezTo>
                  <a:cubicBezTo>
                    <a:pt x="119" y="0"/>
                    <a:pt x="119" y="0"/>
                    <a:pt x="119" y="0"/>
                  </a:cubicBezTo>
                  <a:cubicBezTo>
                    <a:pt x="124" y="0"/>
                    <a:pt x="127" y="3"/>
                    <a:pt x="127" y="8"/>
                  </a:cubicBezTo>
                  <a:cubicBezTo>
                    <a:pt x="127" y="12"/>
                    <a:pt x="124" y="16"/>
                    <a:pt x="119" y="16"/>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Freeform 42">
              <a:extLst>
                <a:ext uri="{FF2B5EF4-FFF2-40B4-BE49-F238E27FC236}">
                  <a16:creationId xmlns:a16="http://schemas.microsoft.com/office/drawing/2014/main" id="{B0BC7C37-D332-4B06-BA81-73C6549E0A87}"/>
                </a:ext>
              </a:extLst>
            </p:cNvPr>
            <p:cNvSpPr>
              <a:spLocks noEditPoints="1"/>
            </p:cNvSpPr>
            <p:nvPr/>
          </p:nvSpPr>
          <p:spPr bwMode="auto">
            <a:xfrm>
              <a:off x="1888" y="9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Freeform 43">
              <a:extLst>
                <a:ext uri="{FF2B5EF4-FFF2-40B4-BE49-F238E27FC236}">
                  <a16:creationId xmlns:a16="http://schemas.microsoft.com/office/drawing/2014/main" id="{F08DB4B7-7066-40DA-A35F-11DDD81ED718}"/>
                </a:ext>
              </a:extLst>
            </p:cNvPr>
            <p:cNvSpPr>
              <a:spLocks noEditPoints="1"/>
            </p:cNvSpPr>
            <p:nvPr/>
          </p:nvSpPr>
          <p:spPr bwMode="auto">
            <a:xfrm>
              <a:off x="2307" y="-452"/>
              <a:ext cx="70" cy="69"/>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5"/>
                    <a:pt x="37" y="30"/>
                  </a:cubicBezTo>
                  <a:cubicBezTo>
                    <a:pt x="37" y="34"/>
                    <a:pt x="34" y="37"/>
                    <a:pt x="30" y="37"/>
                  </a:cubicBezTo>
                  <a:cubicBezTo>
                    <a:pt x="26" y="37"/>
                    <a:pt x="22" y="34"/>
                    <a:pt x="22" y="30"/>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Freeform 44">
              <a:extLst>
                <a:ext uri="{FF2B5EF4-FFF2-40B4-BE49-F238E27FC236}">
                  <a16:creationId xmlns:a16="http://schemas.microsoft.com/office/drawing/2014/main" id="{2D85297C-7909-4437-8DB1-3BC8D60CFFA6}"/>
                </a:ext>
              </a:extLst>
            </p:cNvPr>
            <p:cNvSpPr>
              <a:spLocks noEditPoints="1"/>
            </p:cNvSpPr>
            <p:nvPr/>
          </p:nvSpPr>
          <p:spPr bwMode="auto">
            <a:xfrm>
              <a:off x="1910" y="-351"/>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3"/>
                    <a:pt x="0" y="30"/>
                  </a:cubicBezTo>
                  <a:cubicBezTo>
                    <a:pt x="0" y="46"/>
                    <a:pt x="13" y="60"/>
                    <a:pt x="30" y="60"/>
                  </a:cubicBezTo>
                  <a:cubicBezTo>
                    <a:pt x="46" y="60"/>
                    <a:pt x="59" y="46"/>
                    <a:pt x="59" y="30"/>
                  </a:cubicBezTo>
                  <a:cubicBezTo>
                    <a:pt x="59" y="13"/>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Freeform 45">
              <a:extLst>
                <a:ext uri="{FF2B5EF4-FFF2-40B4-BE49-F238E27FC236}">
                  <a16:creationId xmlns:a16="http://schemas.microsoft.com/office/drawing/2014/main" id="{4D9213C0-3BCC-494A-88F9-2A27CE72D6F0}"/>
                </a:ext>
              </a:extLst>
            </p:cNvPr>
            <p:cNvSpPr>
              <a:spLocks noEditPoints="1"/>
            </p:cNvSpPr>
            <p:nvPr/>
          </p:nvSpPr>
          <p:spPr bwMode="auto">
            <a:xfrm>
              <a:off x="1846" y="442"/>
              <a:ext cx="69" cy="70"/>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Freeform 46">
              <a:extLst>
                <a:ext uri="{FF2B5EF4-FFF2-40B4-BE49-F238E27FC236}">
                  <a16:creationId xmlns:a16="http://schemas.microsoft.com/office/drawing/2014/main" id="{70FB7B2F-FFB6-471C-BBCC-F04C033E5220}"/>
                </a:ext>
              </a:extLst>
            </p:cNvPr>
            <p:cNvSpPr>
              <a:spLocks noEditPoints="1"/>
            </p:cNvSpPr>
            <p:nvPr/>
          </p:nvSpPr>
          <p:spPr bwMode="auto">
            <a:xfrm>
              <a:off x="1995" y="-436"/>
              <a:ext cx="70" cy="70"/>
            </a:xfrm>
            <a:custGeom>
              <a:avLst/>
              <a:gdLst>
                <a:gd name="T0" fmla="*/ 30 w 59"/>
                <a:gd name="T1" fmla="*/ 59 h 59"/>
                <a:gd name="T2" fmla="*/ 59 w 59"/>
                <a:gd name="T3" fmla="*/ 30 h 59"/>
                <a:gd name="T4" fmla="*/ 30 w 59"/>
                <a:gd name="T5" fmla="*/ 0 h 59"/>
                <a:gd name="T6" fmla="*/ 0 w 59"/>
                <a:gd name="T7" fmla="*/ 30 h 59"/>
                <a:gd name="T8" fmla="*/ 30 w 59"/>
                <a:gd name="T9" fmla="*/ 59 h 59"/>
                <a:gd name="T10" fmla="*/ 30 w 59"/>
                <a:gd name="T11" fmla="*/ 22 h 59"/>
                <a:gd name="T12" fmla="*/ 37 w 59"/>
                <a:gd name="T13" fmla="*/ 30 h 59"/>
                <a:gd name="T14" fmla="*/ 30 w 59"/>
                <a:gd name="T15" fmla="*/ 37 h 59"/>
                <a:gd name="T16" fmla="*/ 22 w 59"/>
                <a:gd name="T17" fmla="*/ 30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30"/>
                  </a:cubicBezTo>
                  <a:cubicBezTo>
                    <a:pt x="59" y="13"/>
                    <a:pt x="46" y="0"/>
                    <a:pt x="30" y="0"/>
                  </a:cubicBezTo>
                  <a:cubicBezTo>
                    <a:pt x="13" y="0"/>
                    <a:pt x="0" y="13"/>
                    <a:pt x="0" y="30"/>
                  </a:cubicBezTo>
                  <a:cubicBezTo>
                    <a:pt x="0" y="46"/>
                    <a:pt x="13" y="59"/>
                    <a:pt x="30" y="59"/>
                  </a:cubicBezTo>
                  <a:close/>
                  <a:moveTo>
                    <a:pt x="30" y="22"/>
                  </a:moveTo>
                  <a:cubicBezTo>
                    <a:pt x="34" y="22"/>
                    <a:pt x="37" y="26"/>
                    <a:pt x="37" y="30"/>
                  </a:cubicBezTo>
                  <a:cubicBezTo>
                    <a:pt x="37" y="34"/>
                    <a:pt x="34" y="37"/>
                    <a:pt x="30" y="37"/>
                  </a:cubicBezTo>
                  <a:cubicBezTo>
                    <a:pt x="26" y="37"/>
                    <a:pt x="22" y="34"/>
                    <a:pt x="22" y="30"/>
                  </a:cubicBezTo>
                  <a:cubicBezTo>
                    <a:pt x="22" y="26"/>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Freeform 47">
              <a:extLst>
                <a:ext uri="{FF2B5EF4-FFF2-40B4-BE49-F238E27FC236}">
                  <a16:creationId xmlns:a16="http://schemas.microsoft.com/office/drawing/2014/main" id="{7CABB3B7-EDCA-4776-82F9-528096B0A6E9}"/>
                </a:ext>
              </a:extLst>
            </p:cNvPr>
            <p:cNvSpPr>
              <a:spLocks noEditPoints="1"/>
            </p:cNvSpPr>
            <p:nvPr/>
          </p:nvSpPr>
          <p:spPr bwMode="auto">
            <a:xfrm>
              <a:off x="2037" y="160"/>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Freeform 48">
              <a:extLst>
                <a:ext uri="{FF2B5EF4-FFF2-40B4-BE49-F238E27FC236}">
                  <a16:creationId xmlns:a16="http://schemas.microsoft.com/office/drawing/2014/main" id="{095D98D0-37D9-48EB-AC66-1BEA665B5E7F}"/>
                </a:ext>
              </a:extLst>
            </p:cNvPr>
            <p:cNvSpPr>
              <a:spLocks noEditPoints="1"/>
            </p:cNvSpPr>
            <p:nvPr/>
          </p:nvSpPr>
          <p:spPr bwMode="auto">
            <a:xfrm>
              <a:off x="1793" y="913"/>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5" name="Freeform 49">
              <a:extLst>
                <a:ext uri="{FF2B5EF4-FFF2-40B4-BE49-F238E27FC236}">
                  <a16:creationId xmlns:a16="http://schemas.microsoft.com/office/drawing/2014/main" id="{F52620B5-3638-4907-815F-F40BFC18BDDC}"/>
                </a:ext>
              </a:extLst>
            </p:cNvPr>
            <p:cNvSpPr>
              <a:spLocks noEditPoints="1"/>
            </p:cNvSpPr>
            <p:nvPr/>
          </p:nvSpPr>
          <p:spPr bwMode="auto">
            <a:xfrm>
              <a:off x="1974" y="1124"/>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4" y="22"/>
                    <a:pt x="37" y="25"/>
                    <a:pt x="37" y="29"/>
                  </a:cubicBezTo>
                  <a:cubicBezTo>
                    <a:pt x="37" y="33"/>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6" name="Freeform 50">
              <a:extLst>
                <a:ext uri="{FF2B5EF4-FFF2-40B4-BE49-F238E27FC236}">
                  <a16:creationId xmlns:a16="http://schemas.microsoft.com/office/drawing/2014/main" id="{A8B583D6-9DEC-4BD2-88A3-1DA7C84EF148}"/>
                </a:ext>
              </a:extLst>
            </p:cNvPr>
            <p:cNvSpPr>
              <a:spLocks noEditPoints="1"/>
            </p:cNvSpPr>
            <p:nvPr/>
          </p:nvSpPr>
          <p:spPr bwMode="auto">
            <a:xfrm>
              <a:off x="2037" y="-157"/>
              <a:ext cx="69" cy="71"/>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4"/>
                    <a:pt x="0" y="30"/>
                  </a:cubicBezTo>
                  <a:cubicBezTo>
                    <a:pt x="0" y="46"/>
                    <a:pt x="13" y="60"/>
                    <a:pt x="30" y="60"/>
                  </a:cubicBezTo>
                  <a:cubicBezTo>
                    <a:pt x="46" y="60"/>
                    <a:pt x="59" y="46"/>
                    <a:pt x="59" y="30"/>
                  </a:cubicBezTo>
                  <a:cubicBezTo>
                    <a:pt x="59" y="14"/>
                    <a:pt x="46" y="0"/>
                    <a:pt x="30" y="0"/>
                  </a:cubicBezTo>
                  <a:close/>
                  <a:moveTo>
                    <a:pt x="30" y="37"/>
                  </a:moveTo>
                  <a:cubicBezTo>
                    <a:pt x="26" y="37"/>
                    <a:pt x="22" y="34"/>
                    <a:pt x="22" y="30"/>
                  </a:cubicBezTo>
                  <a:cubicBezTo>
                    <a:pt x="22"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7" name="Freeform 51">
              <a:extLst>
                <a:ext uri="{FF2B5EF4-FFF2-40B4-BE49-F238E27FC236}">
                  <a16:creationId xmlns:a16="http://schemas.microsoft.com/office/drawing/2014/main" id="{80D8E35D-DAC6-46A2-AAE7-5F86A411AA4D}"/>
                </a:ext>
              </a:extLst>
            </p:cNvPr>
            <p:cNvSpPr>
              <a:spLocks noEditPoints="1"/>
            </p:cNvSpPr>
            <p:nvPr/>
          </p:nvSpPr>
          <p:spPr bwMode="auto">
            <a:xfrm>
              <a:off x="1974" y="742"/>
              <a:ext cx="70" cy="71"/>
            </a:xfrm>
            <a:custGeom>
              <a:avLst/>
              <a:gdLst>
                <a:gd name="T0" fmla="*/ 29 w 59"/>
                <a:gd name="T1" fmla="*/ 0 h 60"/>
                <a:gd name="T2" fmla="*/ 0 w 59"/>
                <a:gd name="T3" fmla="*/ 30 h 60"/>
                <a:gd name="T4" fmla="*/ 29 w 59"/>
                <a:gd name="T5" fmla="*/ 60 h 60"/>
                <a:gd name="T6" fmla="*/ 59 w 59"/>
                <a:gd name="T7" fmla="*/ 30 h 60"/>
                <a:gd name="T8" fmla="*/ 29 w 59"/>
                <a:gd name="T9" fmla="*/ 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0"/>
                  </a:moveTo>
                  <a:cubicBezTo>
                    <a:pt x="13" y="0"/>
                    <a:pt x="0" y="14"/>
                    <a:pt x="0" y="30"/>
                  </a:cubicBezTo>
                  <a:cubicBezTo>
                    <a:pt x="0" y="46"/>
                    <a:pt x="13" y="60"/>
                    <a:pt x="29" y="60"/>
                  </a:cubicBezTo>
                  <a:cubicBezTo>
                    <a:pt x="46" y="60"/>
                    <a:pt x="59" y="46"/>
                    <a:pt x="59" y="30"/>
                  </a:cubicBezTo>
                  <a:cubicBezTo>
                    <a:pt x="59" y="14"/>
                    <a:pt x="46" y="0"/>
                    <a:pt x="29" y="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8" name="Freeform 52">
              <a:extLst>
                <a:ext uri="{FF2B5EF4-FFF2-40B4-BE49-F238E27FC236}">
                  <a16:creationId xmlns:a16="http://schemas.microsoft.com/office/drawing/2014/main" id="{09D0FE2C-9296-4F36-8808-1DA9A9219E40}"/>
                </a:ext>
              </a:extLst>
            </p:cNvPr>
            <p:cNvSpPr>
              <a:spLocks noEditPoints="1"/>
            </p:cNvSpPr>
            <p:nvPr/>
          </p:nvSpPr>
          <p:spPr bwMode="auto">
            <a:xfrm>
              <a:off x="2318" y="252"/>
              <a:ext cx="70" cy="70"/>
            </a:xfrm>
            <a:custGeom>
              <a:avLst/>
              <a:gdLst>
                <a:gd name="T0" fmla="*/ 30 w 59"/>
                <a:gd name="T1" fmla="*/ 0 h 59"/>
                <a:gd name="T2" fmla="*/ 0 w 59"/>
                <a:gd name="T3" fmla="*/ 30 h 59"/>
                <a:gd name="T4" fmla="*/ 30 w 59"/>
                <a:gd name="T5" fmla="*/ 59 h 59"/>
                <a:gd name="T6" fmla="*/ 59 w 59"/>
                <a:gd name="T7" fmla="*/ 30 h 59"/>
                <a:gd name="T8" fmla="*/ 30 w 59"/>
                <a:gd name="T9" fmla="*/ 0 h 59"/>
                <a:gd name="T10" fmla="*/ 30 w 59"/>
                <a:gd name="T11" fmla="*/ 37 h 59"/>
                <a:gd name="T12" fmla="*/ 22 w 59"/>
                <a:gd name="T13" fmla="*/ 30 h 59"/>
                <a:gd name="T14" fmla="*/ 30 w 59"/>
                <a:gd name="T15" fmla="*/ 22 h 59"/>
                <a:gd name="T16" fmla="*/ 37 w 59"/>
                <a:gd name="T17" fmla="*/ 30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30"/>
                  </a:cubicBezTo>
                  <a:cubicBezTo>
                    <a:pt x="0" y="46"/>
                    <a:pt x="13" y="59"/>
                    <a:pt x="30" y="59"/>
                  </a:cubicBezTo>
                  <a:cubicBezTo>
                    <a:pt x="46" y="59"/>
                    <a:pt x="59" y="46"/>
                    <a:pt x="59" y="30"/>
                  </a:cubicBezTo>
                  <a:cubicBezTo>
                    <a:pt x="59" y="13"/>
                    <a:pt x="46" y="0"/>
                    <a:pt x="30" y="0"/>
                  </a:cubicBezTo>
                  <a:close/>
                  <a:moveTo>
                    <a:pt x="30" y="37"/>
                  </a:moveTo>
                  <a:cubicBezTo>
                    <a:pt x="26" y="37"/>
                    <a:pt x="22" y="34"/>
                    <a:pt x="22" y="30"/>
                  </a:cubicBezTo>
                  <a:cubicBezTo>
                    <a:pt x="22"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59" name="Freeform 53">
              <a:extLst>
                <a:ext uri="{FF2B5EF4-FFF2-40B4-BE49-F238E27FC236}">
                  <a16:creationId xmlns:a16="http://schemas.microsoft.com/office/drawing/2014/main" id="{FB2A97F6-7F7B-4F99-B4E1-C5EE47360C49}"/>
                </a:ext>
              </a:extLst>
            </p:cNvPr>
            <p:cNvSpPr>
              <a:spLocks noEditPoints="1"/>
            </p:cNvSpPr>
            <p:nvPr/>
          </p:nvSpPr>
          <p:spPr bwMode="auto">
            <a:xfrm>
              <a:off x="2318" y="-56"/>
              <a:ext cx="70" cy="69"/>
            </a:xfrm>
            <a:custGeom>
              <a:avLst/>
              <a:gdLst>
                <a:gd name="T0" fmla="*/ 0 w 59"/>
                <a:gd name="T1" fmla="*/ 29 h 59"/>
                <a:gd name="T2" fmla="*/ 30 w 59"/>
                <a:gd name="T3" fmla="*/ 59 h 59"/>
                <a:gd name="T4" fmla="*/ 59 w 59"/>
                <a:gd name="T5" fmla="*/ 29 h 59"/>
                <a:gd name="T6" fmla="*/ 30 w 59"/>
                <a:gd name="T7" fmla="*/ 0 h 59"/>
                <a:gd name="T8" fmla="*/ 0 w 59"/>
                <a:gd name="T9" fmla="*/ 29 h 59"/>
                <a:gd name="T10" fmla="*/ 37 w 59"/>
                <a:gd name="T11" fmla="*/ 29 h 59"/>
                <a:gd name="T12" fmla="*/ 30 w 59"/>
                <a:gd name="T13" fmla="*/ 37 h 59"/>
                <a:gd name="T14" fmla="*/ 22 w 59"/>
                <a:gd name="T15" fmla="*/ 29 h 59"/>
                <a:gd name="T16" fmla="*/ 30 w 59"/>
                <a:gd name="T17" fmla="*/ 22 h 59"/>
                <a:gd name="T18" fmla="*/ 37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0" y="29"/>
                  </a:moveTo>
                  <a:cubicBezTo>
                    <a:pt x="0" y="46"/>
                    <a:pt x="13" y="59"/>
                    <a:pt x="30" y="59"/>
                  </a:cubicBezTo>
                  <a:cubicBezTo>
                    <a:pt x="46" y="59"/>
                    <a:pt x="59" y="46"/>
                    <a:pt x="59" y="29"/>
                  </a:cubicBezTo>
                  <a:cubicBezTo>
                    <a:pt x="59" y="13"/>
                    <a:pt x="46" y="0"/>
                    <a:pt x="30" y="0"/>
                  </a:cubicBezTo>
                  <a:cubicBezTo>
                    <a:pt x="13" y="0"/>
                    <a:pt x="0" y="13"/>
                    <a:pt x="0" y="29"/>
                  </a:cubicBezTo>
                  <a:close/>
                  <a:moveTo>
                    <a:pt x="37" y="29"/>
                  </a:moveTo>
                  <a:cubicBezTo>
                    <a:pt x="37" y="33"/>
                    <a:pt x="34" y="37"/>
                    <a:pt x="30" y="37"/>
                  </a:cubicBezTo>
                  <a:cubicBezTo>
                    <a:pt x="26" y="37"/>
                    <a:pt x="22" y="33"/>
                    <a:pt x="22" y="29"/>
                  </a:cubicBezTo>
                  <a:cubicBezTo>
                    <a:pt x="22" y="25"/>
                    <a:pt x="26" y="22"/>
                    <a:pt x="30" y="22"/>
                  </a:cubicBezTo>
                  <a:cubicBezTo>
                    <a:pt x="34" y="22"/>
                    <a:pt x="37" y="25"/>
                    <a:pt x="37"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0" name="Freeform 54">
              <a:extLst>
                <a:ext uri="{FF2B5EF4-FFF2-40B4-BE49-F238E27FC236}">
                  <a16:creationId xmlns:a16="http://schemas.microsoft.com/office/drawing/2014/main" id="{310C0581-6B91-4C21-8B6E-EB4D339B3304}"/>
                </a:ext>
              </a:extLst>
            </p:cNvPr>
            <p:cNvSpPr>
              <a:spLocks noEditPoints="1"/>
            </p:cNvSpPr>
            <p:nvPr/>
          </p:nvSpPr>
          <p:spPr bwMode="auto">
            <a:xfrm>
              <a:off x="1793" y="-384"/>
              <a:ext cx="69"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1" name="Freeform 55">
              <a:extLst>
                <a:ext uri="{FF2B5EF4-FFF2-40B4-BE49-F238E27FC236}">
                  <a16:creationId xmlns:a16="http://schemas.microsoft.com/office/drawing/2014/main" id="{7F0A8077-9379-4205-B53E-C18E388C7E69}"/>
                </a:ext>
              </a:extLst>
            </p:cNvPr>
            <p:cNvSpPr>
              <a:spLocks noEditPoints="1"/>
            </p:cNvSpPr>
            <p:nvPr/>
          </p:nvSpPr>
          <p:spPr bwMode="auto">
            <a:xfrm>
              <a:off x="1407" y="477"/>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7" y="59"/>
                    <a:pt x="60" y="46"/>
                    <a:pt x="60" y="30"/>
                  </a:cubicBezTo>
                  <a:cubicBezTo>
                    <a:pt x="60" y="13"/>
                    <a:pt x="47"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56">
              <a:extLst>
                <a:ext uri="{FF2B5EF4-FFF2-40B4-BE49-F238E27FC236}">
                  <a16:creationId xmlns:a16="http://schemas.microsoft.com/office/drawing/2014/main" id="{B59CCD7B-CB21-46EE-A265-24C84181346B}"/>
                </a:ext>
              </a:extLst>
            </p:cNvPr>
            <p:cNvSpPr>
              <a:spLocks noEditPoints="1"/>
            </p:cNvSpPr>
            <p:nvPr/>
          </p:nvSpPr>
          <p:spPr bwMode="auto">
            <a:xfrm>
              <a:off x="1481" y="742"/>
              <a:ext cx="69" cy="71"/>
            </a:xfrm>
            <a:custGeom>
              <a:avLst/>
              <a:gdLst>
                <a:gd name="T0" fmla="*/ 59 w 59"/>
                <a:gd name="T1" fmla="*/ 30 h 60"/>
                <a:gd name="T2" fmla="*/ 29 w 59"/>
                <a:gd name="T3" fmla="*/ 0 h 60"/>
                <a:gd name="T4" fmla="*/ 0 w 59"/>
                <a:gd name="T5" fmla="*/ 30 h 60"/>
                <a:gd name="T6" fmla="*/ 29 w 59"/>
                <a:gd name="T7" fmla="*/ 60 h 60"/>
                <a:gd name="T8" fmla="*/ 59 w 59"/>
                <a:gd name="T9" fmla="*/ 30 h 60"/>
                <a:gd name="T10" fmla="*/ 29 w 59"/>
                <a:gd name="T11" fmla="*/ 37 h 60"/>
                <a:gd name="T12" fmla="*/ 22 w 59"/>
                <a:gd name="T13" fmla="*/ 30 h 60"/>
                <a:gd name="T14" fmla="*/ 29 w 59"/>
                <a:gd name="T15" fmla="*/ 23 h 60"/>
                <a:gd name="T16" fmla="*/ 37 w 59"/>
                <a:gd name="T17" fmla="*/ 30 h 60"/>
                <a:gd name="T18" fmla="*/ 29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29" y="0"/>
                  </a:cubicBezTo>
                  <a:cubicBezTo>
                    <a:pt x="13" y="0"/>
                    <a:pt x="0" y="14"/>
                    <a:pt x="0" y="30"/>
                  </a:cubicBezTo>
                  <a:cubicBezTo>
                    <a:pt x="0" y="46"/>
                    <a:pt x="13" y="60"/>
                    <a:pt x="29" y="60"/>
                  </a:cubicBezTo>
                  <a:cubicBezTo>
                    <a:pt x="46" y="60"/>
                    <a:pt x="59" y="46"/>
                    <a:pt x="59" y="30"/>
                  </a:cubicBezTo>
                  <a:close/>
                  <a:moveTo>
                    <a:pt x="29" y="37"/>
                  </a:moveTo>
                  <a:cubicBezTo>
                    <a:pt x="25" y="37"/>
                    <a:pt x="22" y="34"/>
                    <a:pt x="22" y="30"/>
                  </a:cubicBezTo>
                  <a:cubicBezTo>
                    <a:pt x="22" y="26"/>
                    <a:pt x="25" y="23"/>
                    <a:pt x="29" y="23"/>
                  </a:cubicBezTo>
                  <a:cubicBezTo>
                    <a:pt x="34" y="23"/>
                    <a:pt x="37" y="26"/>
                    <a:pt x="37" y="30"/>
                  </a:cubicBezTo>
                  <a:cubicBezTo>
                    <a:pt x="37" y="34"/>
                    <a:pt x="34"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57">
              <a:extLst>
                <a:ext uri="{FF2B5EF4-FFF2-40B4-BE49-F238E27FC236}">
                  <a16:creationId xmlns:a16="http://schemas.microsoft.com/office/drawing/2014/main" id="{9E12F23D-46AC-4942-97E0-9EC1F8BDF7A1}"/>
                </a:ext>
              </a:extLst>
            </p:cNvPr>
            <p:cNvSpPr>
              <a:spLocks noEditPoints="1"/>
            </p:cNvSpPr>
            <p:nvPr/>
          </p:nvSpPr>
          <p:spPr bwMode="auto">
            <a:xfrm>
              <a:off x="1367" y="585"/>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30"/>
                  </a:cubicBezTo>
                  <a:cubicBezTo>
                    <a:pt x="0" y="46"/>
                    <a:pt x="13"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58">
              <a:extLst>
                <a:ext uri="{FF2B5EF4-FFF2-40B4-BE49-F238E27FC236}">
                  <a16:creationId xmlns:a16="http://schemas.microsoft.com/office/drawing/2014/main" id="{B99E8430-D392-42FB-AC72-301A1717E0E2}"/>
                </a:ext>
              </a:extLst>
            </p:cNvPr>
            <p:cNvSpPr>
              <a:spLocks noEditPoints="1"/>
            </p:cNvSpPr>
            <p:nvPr/>
          </p:nvSpPr>
          <p:spPr bwMode="auto">
            <a:xfrm>
              <a:off x="1608" y="-157"/>
              <a:ext cx="70" cy="71"/>
            </a:xfrm>
            <a:custGeom>
              <a:avLst/>
              <a:gdLst>
                <a:gd name="T0" fmla="*/ 29 w 59"/>
                <a:gd name="T1" fmla="*/ 60 h 60"/>
                <a:gd name="T2" fmla="*/ 59 w 59"/>
                <a:gd name="T3" fmla="*/ 30 h 60"/>
                <a:gd name="T4" fmla="*/ 29 w 59"/>
                <a:gd name="T5" fmla="*/ 0 h 60"/>
                <a:gd name="T6" fmla="*/ 0 w 59"/>
                <a:gd name="T7" fmla="*/ 30 h 60"/>
                <a:gd name="T8" fmla="*/ 29 w 59"/>
                <a:gd name="T9" fmla="*/ 60 h 60"/>
                <a:gd name="T10" fmla="*/ 29 w 59"/>
                <a:gd name="T11" fmla="*/ 23 h 60"/>
                <a:gd name="T12" fmla="*/ 37 w 59"/>
                <a:gd name="T13" fmla="*/ 30 h 60"/>
                <a:gd name="T14" fmla="*/ 29 w 59"/>
                <a:gd name="T15" fmla="*/ 37 h 60"/>
                <a:gd name="T16" fmla="*/ 22 w 59"/>
                <a:gd name="T17" fmla="*/ 30 h 60"/>
                <a:gd name="T18" fmla="*/ 29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29" y="60"/>
                  </a:moveTo>
                  <a:cubicBezTo>
                    <a:pt x="46" y="60"/>
                    <a:pt x="59" y="46"/>
                    <a:pt x="59" y="30"/>
                  </a:cubicBezTo>
                  <a:cubicBezTo>
                    <a:pt x="59" y="14"/>
                    <a:pt x="46" y="0"/>
                    <a:pt x="29" y="0"/>
                  </a:cubicBezTo>
                  <a:cubicBezTo>
                    <a:pt x="13" y="0"/>
                    <a:pt x="0" y="14"/>
                    <a:pt x="0" y="30"/>
                  </a:cubicBezTo>
                  <a:cubicBezTo>
                    <a:pt x="0" y="46"/>
                    <a:pt x="13" y="60"/>
                    <a:pt x="29" y="60"/>
                  </a:cubicBezTo>
                  <a:close/>
                  <a:moveTo>
                    <a:pt x="29" y="23"/>
                  </a:moveTo>
                  <a:cubicBezTo>
                    <a:pt x="33" y="23"/>
                    <a:pt x="37" y="26"/>
                    <a:pt x="37" y="30"/>
                  </a:cubicBezTo>
                  <a:cubicBezTo>
                    <a:pt x="37" y="34"/>
                    <a:pt x="33" y="37"/>
                    <a:pt x="29" y="37"/>
                  </a:cubicBezTo>
                  <a:cubicBezTo>
                    <a:pt x="25" y="37"/>
                    <a:pt x="22" y="34"/>
                    <a:pt x="22" y="30"/>
                  </a:cubicBezTo>
                  <a:cubicBezTo>
                    <a:pt x="22" y="26"/>
                    <a:pt x="25" y="23"/>
                    <a:pt x="29"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5" name="Freeform 59">
              <a:extLst>
                <a:ext uri="{FF2B5EF4-FFF2-40B4-BE49-F238E27FC236}">
                  <a16:creationId xmlns:a16="http://schemas.microsoft.com/office/drawing/2014/main" id="{7BA3A932-2DD2-4861-B30D-DEBF529AA2D1}"/>
                </a:ext>
              </a:extLst>
            </p:cNvPr>
            <p:cNvSpPr>
              <a:spLocks noEditPoints="1"/>
            </p:cNvSpPr>
            <p:nvPr/>
          </p:nvSpPr>
          <p:spPr bwMode="auto">
            <a:xfrm>
              <a:off x="1558" y="174"/>
              <a:ext cx="69" cy="70"/>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6" name="Freeform 60">
              <a:extLst>
                <a:ext uri="{FF2B5EF4-FFF2-40B4-BE49-F238E27FC236}">
                  <a16:creationId xmlns:a16="http://schemas.microsoft.com/office/drawing/2014/main" id="{C4CD7DE7-0CFB-4A2B-A7A9-4AFD055A0DAF}"/>
                </a:ext>
              </a:extLst>
            </p:cNvPr>
            <p:cNvSpPr>
              <a:spLocks noEditPoints="1"/>
            </p:cNvSpPr>
            <p:nvPr/>
          </p:nvSpPr>
          <p:spPr bwMode="auto">
            <a:xfrm>
              <a:off x="1981" y="-56"/>
              <a:ext cx="70" cy="69"/>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5" y="37"/>
                    <a:pt x="22" y="33"/>
                    <a:pt x="22" y="29"/>
                  </a:cubicBezTo>
                  <a:cubicBezTo>
                    <a:pt x="22" y="25"/>
                    <a:pt x="25"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7" name="Freeform 61">
              <a:extLst>
                <a:ext uri="{FF2B5EF4-FFF2-40B4-BE49-F238E27FC236}">
                  <a16:creationId xmlns:a16="http://schemas.microsoft.com/office/drawing/2014/main" id="{5C283E76-85AA-4F79-82D9-47D5031C1747}"/>
                </a:ext>
              </a:extLst>
            </p:cNvPr>
            <p:cNvSpPr>
              <a:spLocks noEditPoints="1"/>
            </p:cNvSpPr>
            <p:nvPr/>
          </p:nvSpPr>
          <p:spPr bwMode="auto">
            <a:xfrm>
              <a:off x="1615" y="83"/>
              <a:ext cx="70" cy="69"/>
            </a:xfrm>
            <a:custGeom>
              <a:avLst/>
              <a:gdLst>
                <a:gd name="T0" fmla="*/ 59 w 59"/>
                <a:gd name="T1" fmla="*/ 29 h 59"/>
                <a:gd name="T2" fmla="*/ 30 w 59"/>
                <a:gd name="T3" fmla="*/ 0 h 59"/>
                <a:gd name="T4" fmla="*/ 0 w 59"/>
                <a:gd name="T5" fmla="*/ 29 h 59"/>
                <a:gd name="T6" fmla="*/ 30 w 59"/>
                <a:gd name="T7" fmla="*/ 59 h 59"/>
                <a:gd name="T8" fmla="*/ 59 w 59"/>
                <a:gd name="T9" fmla="*/ 29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30" y="0"/>
                  </a:cubicBezTo>
                  <a:cubicBezTo>
                    <a:pt x="13" y="0"/>
                    <a:pt x="0" y="13"/>
                    <a:pt x="0" y="29"/>
                  </a:cubicBezTo>
                  <a:cubicBezTo>
                    <a:pt x="0" y="46"/>
                    <a:pt x="13" y="59"/>
                    <a:pt x="30" y="59"/>
                  </a:cubicBezTo>
                  <a:cubicBezTo>
                    <a:pt x="46" y="59"/>
                    <a:pt x="59" y="46"/>
                    <a:pt x="59" y="29"/>
                  </a:cubicBezTo>
                  <a:close/>
                  <a:moveTo>
                    <a:pt x="30" y="37"/>
                  </a:moveTo>
                  <a:cubicBezTo>
                    <a:pt x="26" y="37"/>
                    <a:pt x="22" y="33"/>
                    <a:pt x="22" y="29"/>
                  </a:cubicBezTo>
                  <a:cubicBezTo>
                    <a:pt x="22"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8" name="Freeform 62">
              <a:extLst>
                <a:ext uri="{FF2B5EF4-FFF2-40B4-BE49-F238E27FC236}">
                  <a16:creationId xmlns:a16="http://schemas.microsoft.com/office/drawing/2014/main" id="{64D570E2-755B-48B8-986F-722747A3B4F0}"/>
                </a:ext>
              </a:extLst>
            </p:cNvPr>
            <p:cNvSpPr>
              <a:spLocks noEditPoints="1"/>
            </p:cNvSpPr>
            <p:nvPr/>
          </p:nvSpPr>
          <p:spPr bwMode="auto">
            <a:xfrm>
              <a:off x="1772" y="83"/>
              <a:ext cx="70" cy="69"/>
            </a:xfrm>
            <a:custGeom>
              <a:avLst/>
              <a:gdLst>
                <a:gd name="T0" fmla="*/ 60 w 60"/>
                <a:gd name="T1" fmla="*/ 29 h 59"/>
                <a:gd name="T2" fmla="*/ 30 w 60"/>
                <a:gd name="T3" fmla="*/ 0 h 59"/>
                <a:gd name="T4" fmla="*/ 0 w 60"/>
                <a:gd name="T5" fmla="*/ 29 h 59"/>
                <a:gd name="T6" fmla="*/ 30 w 60"/>
                <a:gd name="T7" fmla="*/ 59 h 59"/>
                <a:gd name="T8" fmla="*/ 60 w 60"/>
                <a:gd name="T9" fmla="*/ 29 h 59"/>
                <a:gd name="T10" fmla="*/ 23 w 60"/>
                <a:gd name="T11" fmla="*/ 29 h 59"/>
                <a:gd name="T12" fmla="*/ 30 w 60"/>
                <a:gd name="T13" fmla="*/ 22 h 59"/>
                <a:gd name="T14" fmla="*/ 37 w 60"/>
                <a:gd name="T15" fmla="*/ 29 h 59"/>
                <a:gd name="T16" fmla="*/ 30 w 60"/>
                <a:gd name="T17" fmla="*/ 37 h 59"/>
                <a:gd name="T18" fmla="*/ 23 w 60"/>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60" y="29"/>
                  </a:moveTo>
                  <a:cubicBezTo>
                    <a:pt x="60" y="13"/>
                    <a:pt x="46" y="0"/>
                    <a:pt x="30" y="0"/>
                  </a:cubicBezTo>
                  <a:cubicBezTo>
                    <a:pt x="14" y="0"/>
                    <a:pt x="0" y="13"/>
                    <a:pt x="0" y="29"/>
                  </a:cubicBezTo>
                  <a:cubicBezTo>
                    <a:pt x="0" y="46"/>
                    <a:pt x="14" y="59"/>
                    <a:pt x="30" y="59"/>
                  </a:cubicBezTo>
                  <a:cubicBezTo>
                    <a:pt x="46" y="59"/>
                    <a:pt x="60" y="46"/>
                    <a:pt x="60" y="29"/>
                  </a:cubicBezTo>
                  <a:close/>
                  <a:moveTo>
                    <a:pt x="23" y="29"/>
                  </a:moveTo>
                  <a:cubicBezTo>
                    <a:pt x="23" y="25"/>
                    <a:pt x="26" y="22"/>
                    <a:pt x="30" y="22"/>
                  </a:cubicBezTo>
                  <a:cubicBezTo>
                    <a:pt x="34" y="22"/>
                    <a:pt x="37" y="25"/>
                    <a:pt x="37" y="29"/>
                  </a:cubicBezTo>
                  <a:cubicBezTo>
                    <a:pt x="37" y="33"/>
                    <a:pt x="34" y="37"/>
                    <a:pt x="30" y="37"/>
                  </a:cubicBezTo>
                  <a:cubicBezTo>
                    <a:pt x="26" y="37"/>
                    <a:pt x="23" y="33"/>
                    <a:pt x="23"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69" name="Freeform 63">
              <a:extLst>
                <a:ext uri="{FF2B5EF4-FFF2-40B4-BE49-F238E27FC236}">
                  <a16:creationId xmlns:a16="http://schemas.microsoft.com/office/drawing/2014/main" id="{B2F6B2AA-091F-47B4-A71F-3E21445C9BAF}"/>
                </a:ext>
              </a:extLst>
            </p:cNvPr>
            <p:cNvSpPr>
              <a:spLocks noEditPoints="1"/>
            </p:cNvSpPr>
            <p:nvPr/>
          </p:nvSpPr>
          <p:spPr bwMode="auto">
            <a:xfrm>
              <a:off x="1846" y="234"/>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2" y="34"/>
                    <a:pt x="22" y="30"/>
                  </a:cubicBezTo>
                  <a:cubicBezTo>
                    <a:pt x="22"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0" name="Freeform 64">
              <a:extLst>
                <a:ext uri="{FF2B5EF4-FFF2-40B4-BE49-F238E27FC236}">
                  <a16:creationId xmlns:a16="http://schemas.microsoft.com/office/drawing/2014/main" id="{26111A29-C725-4EE0-876D-134528B739A0}"/>
                </a:ext>
              </a:extLst>
            </p:cNvPr>
            <p:cNvSpPr>
              <a:spLocks noEditPoints="1"/>
            </p:cNvSpPr>
            <p:nvPr/>
          </p:nvSpPr>
          <p:spPr bwMode="auto">
            <a:xfrm>
              <a:off x="1534" y="1233"/>
              <a:ext cx="69" cy="70"/>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1" name="Freeform 65">
              <a:extLst>
                <a:ext uri="{FF2B5EF4-FFF2-40B4-BE49-F238E27FC236}">
                  <a16:creationId xmlns:a16="http://schemas.microsoft.com/office/drawing/2014/main" id="{05F9F523-684F-4E62-97D8-96CCC8049A4F}"/>
                </a:ext>
              </a:extLst>
            </p:cNvPr>
            <p:cNvSpPr>
              <a:spLocks noEditPoints="1"/>
            </p:cNvSpPr>
            <p:nvPr/>
          </p:nvSpPr>
          <p:spPr bwMode="auto">
            <a:xfrm>
              <a:off x="1674" y="615"/>
              <a:ext cx="70"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2" name="Freeform 66">
              <a:extLst>
                <a:ext uri="{FF2B5EF4-FFF2-40B4-BE49-F238E27FC236}">
                  <a16:creationId xmlns:a16="http://schemas.microsoft.com/office/drawing/2014/main" id="{FD0C2A14-D190-4326-8A8F-8D56F7D88DAF}"/>
                </a:ext>
              </a:extLst>
            </p:cNvPr>
            <p:cNvSpPr>
              <a:spLocks noEditPoints="1"/>
            </p:cNvSpPr>
            <p:nvPr/>
          </p:nvSpPr>
          <p:spPr bwMode="auto">
            <a:xfrm>
              <a:off x="2618" y="399"/>
              <a:ext cx="71" cy="71"/>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37 h 60"/>
                <a:gd name="T12" fmla="*/ 23 w 60"/>
                <a:gd name="T13" fmla="*/ 30 h 60"/>
                <a:gd name="T14" fmla="*/ 30 w 60"/>
                <a:gd name="T15" fmla="*/ 23 h 60"/>
                <a:gd name="T16" fmla="*/ 37 w 60"/>
                <a:gd name="T17" fmla="*/ 30 h 60"/>
                <a:gd name="T18" fmla="*/ 30 w 60"/>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4" y="0"/>
                    <a:pt x="0" y="14"/>
                    <a:pt x="0" y="30"/>
                  </a:cubicBezTo>
                  <a:cubicBezTo>
                    <a:pt x="0" y="46"/>
                    <a:pt x="14" y="60"/>
                    <a:pt x="30" y="60"/>
                  </a:cubicBezTo>
                  <a:cubicBezTo>
                    <a:pt x="46" y="60"/>
                    <a:pt x="60" y="46"/>
                    <a:pt x="60" y="30"/>
                  </a:cubicBezTo>
                  <a:cubicBezTo>
                    <a:pt x="60" y="14"/>
                    <a:pt x="46" y="0"/>
                    <a:pt x="30" y="0"/>
                  </a:cubicBezTo>
                  <a:close/>
                  <a:moveTo>
                    <a:pt x="30" y="37"/>
                  </a:moveTo>
                  <a:cubicBezTo>
                    <a:pt x="26" y="37"/>
                    <a:pt x="23" y="34"/>
                    <a:pt x="23" y="30"/>
                  </a:cubicBezTo>
                  <a:cubicBezTo>
                    <a:pt x="23" y="26"/>
                    <a:pt x="26"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3" name="Freeform 67">
              <a:extLst>
                <a:ext uri="{FF2B5EF4-FFF2-40B4-BE49-F238E27FC236}">
                  <a16:creationId xmlns:a16="http://schemas.microsoft.com/office/drawing/2014/main" id="{9CB5A59C-01AF-4819-B089-73372CF3F555}"/>
                </a:ext>
              </a:extLst>
            </p:cNvPr>
            <p:cNvSpPr>
              <a:spLocks noEditPoints="1"/>
            </p:cNvSpPr>
            <p:nvPr/>
          </p:nvSpPr>
          <p:spPr bwMode="auto">
            <a:xfrm>
              <a:off x="2758" y="113"/>
              <a:ext cx="70" cy="71"/>
            </a:xfrm>
            <a:custGeom>
              <a:avLst/>
              <a:gdLst>
                <a:gd name="T0" fmla="*/ 59 w 59"/>
                <a:gd name="T1" fmla="*/ 30 h 60"/>
                <a:gd name="T2" fmla="*/ 30 w 59"/>
                <a:gd name="T3" fmla="*/ 0 h 60"/>
                <a:gd name="T4" fmla="*/ 0 w 59"/>
                <a:gd name="T5" fmla="*/ 30 h 60"/>
                <a:gd name="T6" fmla="*/ 30 w 59"/>
                <a:gd name="T7" fmla="*/ 60 h 60"/>
                <a:gd name="T8" fmla="*/ 59 w 59"/>
                <a:gd name="T9" fmla="*/ 30 h 60"/>
                <a:gd name="T10" fmla="*/ 30 w 59"/>
                <a:gd name="T11" fmla="*/ 37 h 60"/>
                <a:gd name="T12" fmla="*/ 22 w 59"/>
                <a:gd name="T13" fmla="*/ 30 h 60"/>
                <a:gd name="T14" fmla="*/ 30 w 59"/>
                <a:gd name="T15" fmla="*/ 23 h 60"/>
                <a:gd name="T16" fmla="*/ 37 w 59"/>
                <a:gd name="T17" fmla="*/ 30 h 60"/>
                <a:gd name="T18" fmla="*/ 30 w 59"/>
                <a:gd name="T1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9" y="30"/>
                  </a:moveTo>
                  <a:cubicBezTo>
                    <a:pt x="59" y="14"/>
                    <a:pt x="46" y="0"/>
                    <a:pt x="30" y="0"/>
                  </a:cubicBezTo>
                  <a:cubicBezTo>
                    <a:pt x="13" y="0"/>
                    <a:pt x="0" y="14"/>
                    <a:pt x="0" y="30"/>
                  </a:cubicBezTo>
                  <a:cubicBezTo>
                    <a:pt x="0" y="46"/>
                    <a:pt x="13" y="60"/>
                    <a:pt x="30" y="60"/>
                  </a:cubicBezTo>
                  <a:cubicBezTo>
                    <a:pt x="46" y="60"/>
                    <a:pt x="59" y="46"/>
                    <a:pt x="59" y="30"/>
                  </a:cubicBezTo>
                  <a:close/>
                  <a:moveTo>
                    <a:pt x="30" y="37"/>
                  </a:moveTo>
                  <a:cubicBezTo>
                    <a:pt x="25" y="37"/>
                    <a:pt x="22" y="34"/>
                    <a:pt x="22" y="30"/>
                  </a:cubicBezTo>
                  <a:cubicBezTo>
                    <a:pt x="22" y="26"/>
                    <a:pt x="25" y="23"/>
                    <a:pt x="30" y="23"/>
                  </a:cubicBezTo>
                  <a:cubicBezTo>
                    <a:pt x="34" y="23"/>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4" name="Freeform 68">
              <a:extLst>
                <a:ext uri="{FF2B5EF4-FFF2-40B4-BE49-F238E27FC236}">
                  <a16:creationId xmlns:a16="http://schemas.microsoft.com/office/drawing/2014/main" id="{51B332C1-490A-4DD8-9336-3E96E2F27AE3}"/>
                </a:ext>
              </a:extLst>
            </p:cNvPr>
            <p:cNvSpPr>
              <a:spLocks noEditPoints="1"/>
            </p:cNvSpPr>
            <p:nvPr/>
          </p:nvSpPr>
          <p:spPr bwMode="auto">
            <a:xfrm>
              <a:off x="2795" y="576"/>
              <a:ext cx="69" cy="71"/>
            </a:xfrm>
            <a:custGeom>
              <a:avLst/>
              <a:gdLst>
                <a:gd name="T0" fmla="*/ 0 w 59"/>
                <a:gd name="T1" fmla="*/ 30 h 60"/>
                <a:gd name="T2" fmla="*/ 30 w 59"/>
                <a:gd name="T3" fmla="*/ 60 h 60"/>
                <a:gd name="T4" fmla="*/ 59 w 59"/>
                <a:gd name="T5" fmla="*/ 30 h 60"/>
                <a:gd name="T6" fmla="*/ 30 w 59"/>
                <a:gd name="T7" fmla="*/ 0 h 60"/>
                <a:gd name="T8" fmla="*/ 0 w 59"/>
                <a:gd name="T9" fmla="*/ 30 h 60"/>
                <a:gd name="T10" fmla="*/ 30 w 59"/>
                <a:gd name="T11" fmla="*/ 23 h 60"/>
                <a:gd name="T12" fmla="*/ 37 w 59"/>
                <a:gd name="T13" fmla="*/ 30 h 60"/>
                <a:gd name="T14" fmla="*/ 30 w 59"/>
                <a:gd name="T15" fmla="*/ 37 h 60"/>
                <a:gd name="T16" fmla="*/ 23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0" y="30"/>
                  </a:moveTo>
                  <a:cubicBezTo>
                    <a:pt x="0" y="46"/>
                    <a:pt x="13" y="60"/>
                    <a:pt x="30" y="60"/>
                  </a:cubicBezTo>
                  <a:cubicBezTo>
                    <a:pt x="46" y="60"/>
                    <a:pt x="59" y="46"/>
                    <a:pt x="59" y="30"/>
                  </a:cubicBezTo>
                  <a:cubicBezTo>
                    <a:pt x="59" y="14"/>
                    <a:pt x="46" y="0"/>
                    <a:pt x="30" y="0"/>
                  </a:cubicBezTo>
                  <a:cubicBezTo>
                    <a:pt x="13" y="0"/>
                    <a:pt x="0" y="14"/>
                    <a:pt x="0" y="30"/>
                  </a:cubicBezTo>
                  <a:close/>
                  <a:moveTo>
                    <a:pt x="30" y="23"/>
                  </a:moveTo>
                  <a:cubicBezTo>
                    <a:pt x="34" y="23"/>
                    <a:pt x="37" y="26"/>
                    <a:pt x="37" y="30"/>
                  </a:cubicBezTo>
                  <a:cubicBezTo>
                    <a:pt x="37" y="34"/>
                    <a:pt x="34" y="37"/>
                    <a:pt x="30" y="37"/>
                  </a:cubicBezTo>
                  <a:cubicBezTo>
                    <a:pt x="26" y="37"/>
                    <a:pt x="23" y="34"/>
                    <a:pt x="23" y="30"/>
                  </a:cubicBezTo>
                  <a:cubicBezTo>
                    <a:pt x="23" y="26"/>
                    <a:pt x="26"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5" name="Freeform 69">
              <a:extLst>
                <a:ext uri="{FF2B5EF4-FFF2-40B4-BE49-F238E27FC236}">
                  <a16:creationId xmlns:a16="http://schemas.microsoft.com/office/drawing/2014/main" id="{331856CE-DE40-4872-9F24-38CAC52B9A38}"/>
                </a:ext>
              </a:extLst>
            </p:cNvPr>
            <p:cNvSpPr>
              <a:spLocks noEditPoints="1"/>
            </p:cNvSpPr>
            <p:nvPr/>
          </p:nvSpPr>
          <p:spPr bwMode="auto">
            <a:xfrm>
              <a:off x="2554" y="911"/>
              <a:ext cx="69" cy="69"/>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30 w 59"/>
                <a:gd name="T11" fmla="*/ 37 h 59"/>
                <a:gd name="T12" fmla="*/ 22 w 59"/>
                <a:gd name="T13" fmla="*/ 29 h 59"/>
                <a:gd name="T14" fmla="*/ 30 w 59"/>
                <a:gd name="T15" fmla="*/ 22 h 59"/>
                <a:gd name="T16" fmla="*/ 37 w 59"/>
                <a:gd name="T17" fmla="*/ 29 h 59"/>
                <a:gd name="T18" fmla="*/ 30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0"/>
                  </a:moveTo>
                  <a:cubicBezTo>
                    <a:pt x="13" y="0"/>
                    <a:pt x="0" y="13"/>
                    <a:pt x="0" y="29"/>
                  </a:cubicBezTo>
                  <a:cubicBezTo>
                    <a:pt x="0" y="46"/>
                    <a:pt x="13" y="59"/>
                    <a:pt x="30" y="59"/>
                  </a:cubicBezTo>
                  <a:cubicBezTo>
                    <a:pt x="46" y="59"/>
                    <a:pt x="59" y="46"/>
                    <a:pt x="59" y="29"/>
                  </a:cubicBezTo>
                  <a:cubicBezTo>
                    <a:pt x="59" y="13"/>
                    <a:pt x="46" y="0"/>
                    <a:pt x="30" y="0"/>
                  </a:cubicBezTo>
                  <a:close/>
                  <a:moveTo>
                    <a:pt x="30" y="37"/>
                  </a:moveTo>
                  <a:cubicBezTo>
                    <a:pt x="26" y="37"/>
                    <a:pt x="22" y="34"/>
                    <a:pt x="22" y="29"/>
                  </a:cubicBezTo>
                  <a:cubicBezTo>
                    <a:pt x="22" y="25"/>
                    <a:pt x="26" y="22"/>
                    <a:pt x="30" y="22"/>
                  </a:cubicBezTo>
                  <a:cubicBezTo>
                    <a:pt x="34" y="22"/>
                    <a:pt x="37" y="25"/>
                    <a:pt x="37" y="29"/>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3206B7F1-EA86-407E-A75C-557984289853}"/>
                </a:ext>
              </a:extLst>
            </p:cNvPr>
            <p:cNvSpPr>
              <a:spLocks noEditPoints="1"/>
            </p:cNvSpPr>
            <p:nvPr/>
          </p:nvSpPr>
          <p:spPr bwMode="auto">
            <a:xfrm>
              <a:off x="2758" y="-144"/>
              <a:ext cx="70" cy="71"/>
            </a:xfrm>
            <a:custGeom>
              <a:avLst/>
              <a:gdLst>
                <a:gd name="T0" fmla="*/ 30 w 59"/>
                <a:gd name="T1" fmla="*/ 60 h 60"/>
                <a:gd name="T2" fmla="*/ 59 w 59"/>
                <a:gd name="T3" fmla="*/ 30 h 60"/>
                <a:gd name="T4" fmla="*/ 30 w 59"/>
                <a:gd name="T5" fmla="*/ 0 h 60"/>
                <a:gd name="T6" fmla="*/ 0 w 59"/>
                <a:gd name="T7" fmla="*/ 30 h 60"/>
                <a:gd name="T8" fmla="*/ 30 w 59"/>
                <a:gd name="T9" fmla="*/ 60 h 60"/>
                <a:gd name="T10" fmla="*/ 30 w 59"/>
                <a:gd name="T11" fmla="*/ 23 h 60"/>
                <a:gd name="T12" fmla="*/ 37 w 59"/>
                <a:gd name="T13" fmla="*/ 30 h 60"/>
                <a:gd name="T14" fmla="*/ 30 w 59"/>
                <a:gd name="T15" fmla="*/ 37 h 60"/>
                <a:gd name="T16" fmla="*/ 22 w 59"/>
                <a:gd name="T17" fmla="*/ 30 h 60"/>
                <a:gd name="T18" fmla="*/ 30 w 59"/>
                <a:gd name="T19"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60"/>
                  </a:moveTo>
                  <a:cubicBezTo>
                    <a:pt x="46" y="60"/>
                    <a:pt x="59" y="46"/>
                    <a:pt x="59" y="30"/>
                  </a:cubicBezTo>
                  <a:cubicBezTo>
                    <a:pt x="59" y="14"/>
                    <a:pt x="46" y="0"/>
                    <a:pt x="30" y="0"/>
                  </a:cubicBezTo>
                  <a:cubicBezTo>
                    <a:pt x="13" y="0"/>
                    <a:pt x="0" y="14"/>
                    <a:pt x="0" y="30"/>
                  </a:cubicBezTo>
                  <a:cubicBezTo>
                    <a:pt x="0" y="46"/>
                    <a:pt x="13" y="60"/>
                    <a:pt x="30" y="60"/>
                  </a:cubicBezTo>
                  <a:close/>
                  <a:moveTo>
                    <a:pt x="30" y="23"/>
                  </a:moveTo>
                  <a:cubicBezTo>
                    <a:pt x="34" y="23"/>
                    <a:pt x="37" y="26"/>
                    <a:pt x="37" y="30"/>
                  </a:cubicBezTo>
                  <a:cubicBezTo>
                    <a:pt x="37" y="34"/>
                    <a:pt x="34" y="37"/>
                    <a:pt x="30" y="37"/>
                  </a:cubicBezTo>
                  <a:cubicBezTo>
                    <a:pt x="25" y="37"/>
                    <a:pt x="22" y="34"/>
                    <a:pt x="22" y="30"/>
                  </a:cubicBezTo>
                  <a:cubicBezTo>
                    <a:pt x="22" y="26"/>
                    <a:pt x="25" y="23"/>
                    <a:pt x="30" y="23"/>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7" name="Freeform 71">
              <a:extLst>
                <a:ext uri="{FF2B5EF4-FFF2-40B4-BE49-F238E27FC236}">
                  <a16:creationId xmlns:a16="http://schemas.microsoft.com/office/drawing/2014/main" id="{4D86BF1F-7772-4F0C-81FD-2A79E6DBE143}"/>
                </a:ext>
              </a:extLst>
            </p:cNvPr>
            <p:cNvSpPr>
              <a:spLocks noEditPoints="1"/>
            </p:cNvSpPr>
            <p:nvPr/>
          </p:nvSpPr>
          <p:spPr bwMode="auto">
            <a:xfrm>
              <a:off x="2795" y="747"/>
              <a:ext cx="69" cy="69"/>
            </a:xfrm>
            <a:custGeom>
              <a:avLst/>
              <a:gdLst>
                <a:gd name="T0" fmla="*/ 59 w 59"/>
                <a:gd name="T1" fmla="*/ 30 h 59"/>
                <a:gd name="T2" fmla="*/ 30 w 59"/>
                <a:gd name="T3" fmla="*/ 0 h 59"/>
                <a:gd name="T4" fmla="*/ 0 w 59"/>
                <a:gd name="T5" fmla="*/ 30 h 59"/>
                <a:gd name="T6" fmla="*/ 30 w 59"/>
                <a:gd name="T7" fmla="*/ 59 h 59"/>
                <a:gd name="T8" fmla="*/ 59 w 59"/>
                <a:gd name="T9" fmla="*/ 30 h 59"/>
                <a:gd name="T10" fmla="*/ 23 w 59"/>
                <a:gd name="T11" fmla="*/ 30 h 59"/>
                <a:gd name="T12" fmla="*/ 30 w 59"/>
                <a:gd name="T13" fmla="*/ 23 h 59"/>
                <a:gd name="T14" fmla="*/ 37 w 59"/>
                <a:gd name="T15" fmla="*/ 30 h 59"/>
                <a:gd name="T16" fmla="*/ 30 w 59"/>
                <a:gd name="T17" fmla="*/ 37 h 59"/>
                <a:gd name="T18" fmla="*/ 23 w 59"/>
                <a:gd name="T19"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30"/>
                  </a:moveTo>
                  <a:cubicBezTo>
                    <a:pt x="59" y="13"/>
                    <a:pt x="46" y="0"/>
                    <a:pt x="30" y="0"/>
                  </a:cubicBezTo>
                  <a:cubicBezTo>
                    <a:pt x="13" y="0"/>
                    <a:pt x="0" y="13"/>
                    <a:pt x="0" y="30"/>
                  </a:cubicBezTo>
                  <a:cubicBezTo>
                    <a:pt x="0" y="46"/>
                    <a:pt x="13" y="59"/>
                    <a:pt x="30" y="59"/>
                  </a:cubicBezTo>
                  <a:cubicBezTo>
                    <a:pt x="46" y="59"/>
                    <a:pt x="59" y="46"/>
                    <a:pt x="59" y="30"/>
                  </a:cubicBezTo>
                  <a:close/>
                  <a:moveTo>
                    <a:pt x="23" y="30"/>
                  </a:moveTo>
                  <a:cubicBezTo>
                    <a:pt x="23" y="26"/>
                    <a:pt x="26" y="23"/>
                    <a:pt x="30" y="23"/>
                  </a:cubicBezTo>
                  <a:cubicBezTo>
                    <a:pt x="34" y="23"/>
                    <a:pt x="37" y="26"/>
                    <a:pt x="37" y="30"/>
                  </a:cubicBezTo>
                  <a:cubicBezTo>
                    <a:pt x="37" y="34"/>
                    <a:pt x="34" y="37"/>
                    <a:pt x="30" y="37"/>
                  </a:cubicBezTo>
                  <a:cubicBezTo>
                    <a:pt x="26" y="37"/>
                    <a:pt x="23" y="34"/>
                    <a:pt x="23" y="30"/>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8" name="Freeform 72">
              <a:extLst>
                <a:ext uri="{FF2B5EF4-FFF2-40B4-BE49-F238E27FC236}">
                  <a16:creationId xmlns:a16="http://schemas.microsoft.com/office/drawing/2014/main" id="{5304A6F9-E9E2-45F7-BBCC-2384DFE64AA3}"/>
                </a:ext>
              </a:extLst>
            </p:cNvPr>
            <p:cNvSpPr>
              <a:spLocks noEditPoints="1"/>
            </p:cNvSpPr>
            <p:nvPr/>
          </p:nvSpPr>
          <p:spPr bwMode="auto">
            <a:xfrm>
              <a:off x="2406" y="-350"/>
              <a:ext cx="71"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5"/>
                    <a:pt x="26" y="22"/>
                    <a:pt x="30" y="22"/>
                  </a:cubicBezTo>
                  <a:cubicBezTo>
                    <a:pt x="34" y="22"/>
                    <a:pt x="37" y="25"/>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79" name="Freeform 73">
              <a:extLst>
                <a:ext uri="{FF2B5EF4-FFF2-40B4-BE49-F238E27FC236}">
                  <a16:creationId xmlns:a16="http://schemas.microsoft.com/office/drawing/2014/main" id="{8E464811-BFAA-4211-8686-B2B04C997681}"/>
                </a:ext>
              </a:extLst>
            </p:cNvPr>
            <p:cNvSpPr>
              <a:spLocks noEditPoints="1"/>
            </p:cNvSpPr>
            <p:nvPr/>
          </p:nvSpPr>
          <p:spPr bwMode="auto">
            <a:xfrm>
              <a:off x="2986" y="470"/>
              <a:ext cx="70" cy="70"/>
            </a:xfrm>
            <a:custGeom>
              <a:avLst/>
              <a:gdLst>
                <a:gd name="T0" fmla="*/ 30 w 60"/>
                <a:gd name="T1" fmla="*/ 0 h 59"/>
                <a:gd name="T2" fmla="*/ 0 w 60"/>
                <a:gd name="T3" fmla="*/ 30 h 59"/>
                <a:gd name="T4" fmla="*/ 30 w 60"/>
                <a:gd name="T5" fmla="*/ 59 h 59"/>
                <a:gd name="T6" fmla="*/ 60 w 60"/>
                <a:gd name="T7" fmla="*/ 30 h 59"/>
                <a:gd name="T8" fmla="*/ 30 w 60"/>
                <a:gd name="T9" fmla="*/ 0 h 59"/>
                <a:gd name="T10" fmla="*/ 30 w 60"/>
                <a:gd name="T11" fmla="*/ 37 h 59"/>
                <a:gd name="T12" fmla="*/ 23 w 60"/>
                <a:gd name="T13" fmla="*/ 30 h 59"/>
                <a:gd name="T14" fmla="*/ 30 w 60"/>
                <a:gd name="T15" fmla="*/ 22 h 59"/>
                <a:gd name="T16" fmla="*/ 37 w 60"/>
                <a:gd name="T17" fmla="*/ 30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30"/>
                  </a:cubicBezTo>
                  <a:cubicBezTo>
                    <a:pt x="0" y="46"/>
                    <a:pt x="14" y="59"/>
                    <a:pt x="30" y="59"/>
                  </a:cubicBezTo>
                  <a:cubicBezTo>
                    <a:pt x="46" y="59"/>
                    <a:pt x="60" y="46"/>
                    <a:pt x="60" y="30"/>
                  </a:cubicBezTo>
                  <a:cubicBezTo>
                    <a:pt x="60" y="13"/>
                    <a:pt x="46" y="0"/>
                    <a:pt x="30" y="0"/>
                  </a:cubicBezTo>
                  <a:close/>
                  <a:moveTo>
                    <a:pt x="30" y="37"/>
                  </a:moveTo>
                  <a:cubicBezTo>
                    <a:pt x="26" y="37"/>
                    <a:pt x="23" y="34"/>
                    <a:pt x="23" y="30"/>
                  </a:cubicBezTo>
                  <a:cubicBezTo>
                    <a:pt x="23" y="26"/>
                    <a:pt x="26" y="22"/>
                    <a:pt x="30" y="22"/>
                  </a:cubicBezTo>
                  <a:cubicBezTo>
                    <a:pt x="34" y="22"/>
                    <a:pt x="37" y="26"/>
                    <a:pt x="37" y="30"/>
                  </a:cubicBezTo>
                  <a:cubicBezTo>
                    <a:pt x="37" y="34"/>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0" name="Freeform 74">
              <a:extLst>
                <a:ext uri="{FF2B5EF4-FFF2-40B4-BE49-F238E27FC236}">
                  <a16:creationId xmlns:a16="http://schemas.microsoft.com/office/drawing/2014/main" id="{67246406-8E48-4066-BD0B-FF3F91F9CF69}"/>
                </a:ext>
              </a:extLst>
            </p:cNvPr>
            <p:cNvSpPr>
              <a:spLocks noEditPoints="1"/>
            </p:cNvSpPr>
            <p:nvPr/>
          </p:nvSpPr>
          <p:spPr bwMode="auto">
            <a:xfrm>
              <a:off x="2809" y="1233"/>
              <a:ext cx="71" cy="70"/>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1" name="Freeform 75">
              <a:extLst>
                <a:ext uri="{FF2B5EF4-FFF2-40B4-BE49-F238E27FC236}">
                  <a16:creationId xmlns:a16="http://schemas.microsoft.com/office/drawing/2014/main" id="{A4DA81D2-7408-4E75-BC57-B4B24AEB0179}"/>
                </a:ext>
              </a:extLst>
            </p:cNvPr>
            <p:cNvSpPr>
              <a:spLocks noEditPoints="1"/>
            </p:cNvSpPr>
            <p:nvPr/>
          </p:nvSpPr>
          <p:spPr bwMode="auto">
            <a:xfrm>
              <a:off x="2986" y="342"/>
              <a:ext cx="70" cy="69"/>
            </a:xfrm>
            <a:custGeom>
              <a:avLst/>
              <a:gdLst>
                <a:gd name="T0" fmla="*/ 30 w 60"/>
                <a:gd name="T1" fmla="*/ 59 h 59"/>
                <a:gd name="T2" fmla="*/ 60 w 60"/>
                <a:gd name="T3" fmla="*/ 30 h 59"/>
                <a:gd name="T4" fmla="*/ 30 w 60"/>
                <a:gd name="T5" fmla="*/ 0 h 59"/>
                <a:gd name="T6" fmla="*/ 0 w 60"/>
                <a:gd name="T7" fmla="*/ 30 h 59"/>
                <a:gd name="T8" fmla="*/ 30 w 60"/>
                <a:gd name="T9" fmla="*/ 59 h 59"/>
                <a:gd name="T10" fmla="*/ 30 w 60"/>
                <a:gd name="T11" fmla="*/ 22 h 59"/>
                <a:gd name="T12" fmla="*/ 37 w 60"/>
                <a:gd name="T13" fmla="*/ 30 h 59"/>
                <a:gd name="T14" fmla="*/ 30 w 60"/>
                <a:gd name="T15" fmla="*/ 37 h 59"/>
                <a:gd name="T16" fmla="*/ 23 w 60"/>
                <a:gd name="T17" fmla="*/ 30 h 59"/>
                <a:gd name="T18" fmla="*/ 30 w 60"/>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59"/>
                  </a:moveTo>
                  <a:cubicBezTo>
                    <a:pt x="46" y="59"/>
                    <a:pt x="60" y="46"/>
                    <a:pt x="60" y="30"/>
                  </a:cubicBezTo>
                  <a:cubicBezTo>
                    <a:pt x="60" y="13"/>
                    <a:pt x="46" y="0"/>
                    <a:pt x="30" y="0"/>
                  </a:cubicBezTo>
                  <a:cubicBezTo>
                    <a:pt x="14" y="0"/>
                    <a:pt x="0" y="13"/>
                    <a:pt x="0" y="30"/>
                  </a:cubicBezTo>
                  <a:cubicBezTo>
                    <a:pt x="0" y="46"/>
                    <a:pt x="14" y="59"/>
                    <a:pt x="30" y="59"/>
                  </a:cubicBezTo>
                  <a:close/>
                  <a:moveTo>
                    <a:pt x="30" y="22"/>
                  </a:moveTo>
                  <a:cubicBezTo>
                    <a:pt x="34" y="22"/>
                    <a:pt x="37" y="25"/>
                    <a:pt x="37" y="30"/>
                  </a:cubicBezTo>
                  <a:cubicBezTo>
                    <a:pt x="37" y="34"/>
                    <a:pt x="34" y="37"/>
                    <a:pt x="30" y="37"/>
                  </a:cubicBezTo>
                  <a:cubicBezTo>
                    <a:pt x="26" y="37"/>
                    <a:pt x="23" y="34"/>
                    <a:pt x="23" y="30"/>
                  </a:cubicBezTo>
                  <a:cubicBezTo>
                    <a:pt x="23"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2" name="Freeform 76">
              <a:extLst>
                <a:ext uri="{FF2B5EF4-FFF2-40B4-BE49-F238E27FC236}">
                  <a16:creationId xmlns:a16="http://schemas.microsoft.com/office/drawing/2014/main" id="{82E2C4E4-9E9D-4E25-914C-2E8FC04FE843}"/>
                </a:ext>
              </a:extLst>
            </p:cNvPr>
            <p:cNvSpPr>
              <a:spLocks noEditPoints="1"/>
            </p:cNvSpPr>
            <p:nvPr/>
          </p:nvSpPr>
          <p:spPr bwMode="auto">
            <a:xfrm>
              <a:off x="2504" y="86"/>
              <a:ext cx="70"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9" y="37"/>
                  </a:moveTo>
                  <a:cubicBezTo>
                    <a:pt x="25" y="37"/>
                    <a:pt x="22" y="33"/>
                    <a:pt x="22" y="29"/>
                  </a:cubicBezTo>
                  <a:cubicBezTo>
                    <a:pt x="22" y="25"/>
                    <a:pt x="25" y="22"/>
                    <a:pt x="29" y="22"/>
                  </a:cubicBezTo>
                  <a:cubicBezTo>
                    <a:pt x="33" y="22"/>
                    <a:pt x="37" y="25"/>
                    <a:pt x="37" y="29"/>
                  </a:cubicBezTo>
                  <a:cubicBezTo>
                    <a:pt x="37" y="33"/>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3" name="Freeform 77">
              <a:extLst>
                <a:ext uri="{FF2B5EF4-FFF2-40B4-BE49-F238E27FC236}">
                  <a16:creationId xmlns:a16="http://schemas.microsoft.com/office/drawing/2014/main" id="{F32064EB-D7F8-40C5-8D6F-302A262694F9}"/>
                </a:ext>
              </a:extLst>
            </p:cNvPr>
            <p:cNvSpPr>
              <a:spLocks noEditPoints="1"/>
            </p:cNvSpPr>
            <p:nvPr/>
          </p:nvSpPr>
          <p:spPr bwMode="auto">
            <a:xfrm>
              <a:off x="2606" y="86"/>
              <a:ext cx="70" cy="70"/>
            </a:xfrm>
            <a:custGeom>
              <a:avLst/>
              <a:gdLst>
                <a:gd name="T0" fmla="*/ 30 w 59"/>
                <a:gd name="T1" fmla="*/ 59 h 59"/>
                <a:gd name="T2" fmla="*/ 59 w 59"/>
                <a:gd name="T3" fmla="*/ 29 h 59"/>
                <a:gd name="T4" fmla="*/ 30 w 59"/>
                <a:gd name="T5" fmla="*/ 0 h 59"/>
                <a:gd name="T6" fmla="*/ 0 w 59"/>
                <a:gd name="T7" fmla="*/ 29 h 59"/>
                <a:gd name="T8" fmla="*/ 30 w 59"/>
                <a:gd name="T9" fmla="*/ 59 h 59"/>
                <a:gd name="T10" fmla="*/ 30 w 59"/>
                <a:gd name="T11" fmla="*/ 22 h 59"/>
                <a:gd name="T12" fmla="*/ 37 w 59"/>
                <a:gd name="T13" fmla="*/ 29 h 59"/>
                <a:gd name="T14" fmla="*/ 30 w 59"/>
                <a:gd name="T15" fmla="*/ 37 h 59"/>
                <a:gd name="T16" fmla="*/ 22 w 59"/>
                <a:gd name="T17" fmla="*/ 29 h 59"/>
                <a:gd name="T18" fmla="*/ 30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0" y="59"/>
                  </a:moveTo>
                  <a:cubicBezTo>
                    <a:pt x="46" y="59"/>
                    <a:pt x="59" y="46"/>
                    <a:pt x="59" y="29"/>
                  </a:cubicBezTo>
                  <a:cubicBezTo>
                    <a:pt x="59" y="13"/>
                    <a:pt x="46" y="0"/>
                    <a:pt x="30" y="0"/>
                  </a:cubicBezTo>
                  <a:cubicBezTo>
                    <a:pt x="13" y="0"/>
                    <a:pt x="0" y="13"/>
                    <a:pt x="0" y="29"/>
                  </a:cubicBezTo>
                  <a:cubicBezTo>
                    <a:pt x="0" y="46"/>
                    <a:pt x="13" y="59"/>
                    <a:pt x="30" y="59"/>
                  </a:cubicBezTo>
                  <a:close/>
                  <a:moveTo>
                    <a:pt x="30" y="22"/>
                  </a:moveTo>
                  <a:cubicBezTo>
                    <a:pt x="34" y="22"/>
                    <a:pt x="37" y="25"/>
                    <a:pt x="37" y="29"/>
                  </a:cubicBezTo>
                  <a:cubicBezTo>
                    <a:pt x="37" y="33"/>
                    <a:pt x="34" y="37"/>
                    <a:pt x="30" y="37"/>
                  </a:cubicBezTo>
                  <a:cubicBezTo>
                    <a:pt x="26" y="37"/>
                    <a:pt x="22" y="33"/>
                    <a:pt x="22" y="29"/>
                  </a:cubicBezTo>
                  <a:cubicBezTo>
                    <a:pt x="22" y="25"/>
                    <a:pt x="26" y="22"/>
                    <a:pt x="30"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4" name="Freeform 78">
              <a:extLst>
                <a:ext uri="{FF2B5EF4-FFF2-40B4-BE49-F238E27FC236}">
                  <a16:creationId xmlns:a16="http://schemas.microsoft.com/office/drawing/2014/main" id="{9460160E-72CD-48D3-AA06-245960FF1598}"/>
                </a:ext>
              </a:extLst>
            </p:cNvPr>
            <p:cNvSpPr>
              <a:spLocks noEditPoints="1"/>
            </p:cNvSpPr>
            <p:nvPr/>
          </p:nvSpPr>
          <p:spPr bwMode="auto">
            <a:xfrm>
              <a:off x="2295" y="911"/>
              <a:ext cx="69" cy="69"/>
            </a:xfrm>
            <a:custGeom>
              <a:avLst/>
              <a:gdLst>
                <a:gd name="T0" fmla="*/ 29 w 59"/>
                <a:gd name="T1" fmla="*/ 0 h 59"/>
                <a:gd name="T2" fmla="*/ 0 w 59"/>
                <a:gd name="T3" fmla="*/ 29 h 59"/>
                <a:gd name="T4" fmla="*/ 29 w 59"/>
                <a:gd name="T5" fmla="*/ 59 h 59"/>
                <a:gd name="T6" fmla="*/ 59 w 59"/>
                <a:gd name="T7" fmla="*/ 29 h 59"/>
                <a:gd name="T8" fmla="*/ 29 w 59"/>
                <a:gd name="T9" fmla="*/ 0 h 59"/>
                <a:gd name="T10" fmla="*/ 29 w 59"/>
                <a:gd name="T11" fmla="*/ 37 h 59"/>
                <a:gd name="T12" fmla="*/ 22 w 59"/>
                <a:gd name="T13" fmla="*/ 29 h 59"/>
                <a:gd name="T14" fmla="*/ 29 w 59"/>
                <a:gd name="T15" fmla="*/ 22 h 59"/>
                <a:gd name="T16" fmla="*/ 37 w 59"/>
                <a:gd name="T17" fmla="*/ 29 h 59"/>
                <a:gd name="T18" fmla="*/ 29 w 59"/>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0"/>
                  </a:moveTo>
                  <a:cubicBezTo>
                    <a:pt x="13" y="0"/>
                    <a:pt x="0" y="13"/>
                    <a:pt x="0" y="29"/>
                  </a:cubicBezTo>
                  <a:cubicBezTo>
                    <a:pt x="0" y="46"/>
                    <a:pt x="13" y="59"/>
                    <a:pt x="29" y="59"/>
                  </a:cubicBezTo>
                  <a:cubicBezTo>
                    <a:pt x="46" y="59"/>
                    <a:pt x="59" y="46"/>
                    <a:pt x="59" y="29"/>
                  </a:cubicBezTo>
                  <a:cubicBezTo>
                    <a:pt x="59" y="13"/>
                    <a:pt x="46" y="0"/>
                    <a:pt x="29" y="0"/>
                  </a:cubicBezTo>
                  <a:close/>
                  <a:moveTo>
                    <a:pt x="29" y="37"/>
                  </a:moveTo>
                  <a:cubicBezTo>
                    <a:pt x="25" y="37"/>
                    <a:pt x="22" y="34"/>
                    <a:pt x="22" y="29"/>
                  </a:cubicBezTo>
                  <a:cubicBezTo>
                    <a:pt x="22" y="25"/>
                    <a:pt x="25" y="22"/>
                    <a:pt x="29" y="22"/>
                  </a:cubicBezTo>
                  <a:cubicBezTo>
                    <a:pt x="33" y="22"/>
                    <a:pt x="37" y="25"/>
                    <a:pt x="37" y="29"/>
                  </a:cubicBezTo>
                  <a:cubicBezTo>
                    <a:pt x="37" y="34"/>
                    <a:pt x="33" y="37"/>
                    <a:pt x="29"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5" name="Freeform 79">
              <a:extLst>
                <a:ext uri="{FF2B5EF4-FFF2-40B4-BE49-F238E27FC236}">
                  <a16:creationId xmlns:a16="http://schemas.microsoft.com/office/drawing/2014/main" id="{61B3AC49-9DBB-4CE3-818E-6BDB8A060573}"/>
                </a:ext>
              </a:extLst>
            </p:cNvPr>
            <p:cNvSpPr>
              <a:spLocks noEditPoints="1"/>
            </p:cNvSpPr>
            <p:nvPr/>
          </p:nvSpPr>
          <p:spPr bwMode="auto">
            <a:xfrm>
              <a:off x="2522" y="-382"/>
              <a:ext cx="69" cy="70"/>
            </a:xfrm>
            <a:custGeom>
              <a:avLst/>
              <a:gdLst>
                <a:gd name="T0" fmla="*/ 29 w 59"/>
                <a:gd name="T1" fmla="*/ 59 h 59"/>
                <a:gd name="T2" fmla="*/ 59 w 59"/>
                <a:gd name="T3" fmla="*/ 29 h 59"/>
                <a:gd name="T4" fmla="*/ 29 w 59"/>
                <a:gd name="T5" fmla="*/ 0 h 59"/>
                <a:gd name="T6" fmla="*/ 0 w 59"/>
                <a:gd name="T7" fmla="*/ 29 h 59"/>
                <a:gd name="T8" fmla="*/ 29 w 59"/>
                <a:gd name="T9" fmla="*/ 59 h 59"/>
                <a:gd name="T10" fmla="*/ 29 w 59"/>
                <a:gd name="T11" fmla="*/ 22 h 59"/>
                <a:gd name="T12" fmla="*/ 37 w 59"/>
                <a:gd name="T13" fmla="*/ 29 h 59"/>
                <a:gd name="T14" fmla="*/ 29 w 59"/>
                <a:gd name="T15" fmla="*/ 37 h 59"/>
                <a:gd name="T16" fmla="*/ 22 w 59"/>
                <a:gd name="T17" fmla="*/ 29 h 59"/>
                <a:gd name="T18" fmla="*/ 29 w 59"/>
                <a:gd name="T19"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29" y="59"/>
                  </a:moveTo>
                  <a:cubicBezTo>
                    <a:pt x="46" y="59"/>
                    <a:pt x="59" y="46"/>
                    <a:pt x="59" y="29"/>
                  </a:cubicBezTo>
                  <a:cubicBezTo>
                    <a:pt x="59" y="13"/>
                    <a:pt x="46" y="0"/>
                    <a:pt x="29" y="0"/>
                  </a:cubicBezTo>
                  <a:cubicBezTo>
                    <a:pt x="13" y="0"/>
                    <a:pt x="0" y="13"/>
                    <a:pt x="0" y="29"/>
                  </a:cubicBezTo>
                  <a:cubicBezTo>
                    <a:pt x="0" y="46"/>
                    <a:pt x="13" y="59"/>
                    <a:pt x="29" y="59"/>
                  </a:cubicBezTo>
                  <a:close/>
                  <a:moveTo>
                    <a:pt x="29" y="22"/>
                  </a:moveTo>
                  <a:cubicBezTo>
                    <a:pt x="33" y="22"/>
                    <a:pt x="37" y="25"/>
                    <a:pt x="37" y="29"/>
                  </a:cubicBezTo>
                  <a:cubicBezTo>
                    <a:pt x="37" y="33"/>
                    <a:pt x="33" y="37"/>
                    <a:pt x="29" y="37"/>
                  </a:cubicBezTo>
                  <a:cubicBezTo>
                    <a:pt x="25" y="37"/>
                    <a:pt x="22" y="33"/>
                    <a:pt x="22" y="29"/>
                  </a:cubicBezTo>
                  <a:cubicBezTo>
                    <a:pt x="22" y="25"/>
                    <a:pt x="25" y="22"/>
                    <a:pt x="29" y="22"/>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6" name="Freeform 80">
              <a:extLst>
                <a:ext uri="{FF2B5EF4-FFF2-40B4-BE49-F238E27FC236}">
                  <a16:creationId xmlns:a16="http://schemas.microsoft.com/office/drawing/2014/main" id="{7A94E0C1-71D1-4956-A7F6-0B214EE8547C}"/>
                </a:ext>
              </a:extLst>
            </p:cNvPr>
            <p:cNvSpPr>
              <a:spLocks noEditPoints="1"/>
            </p:cNvSpPr>
            <p:nvPr/>
          </p:nvSpPr>
          <p:spPr bwMode="auto">
            <a:xfrm>
              <a:off x="2371" y="1124"/>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3" y="0"/>
                    <a:pt x="0" y="13"/>
                    <a:pt x="0" y="29"/>
                  </a:cubicBezTo>
                  <a:cubicBezTo>
                    <a:pt x="0" y="46"/>
                    <a:pt x="13"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7" name="Freeform 81">
              <a:extLst>
                <a:ext uri="{FF2B5EF4-FFF2-40B4-BE49-F238E27FC236}">
                  <a16:creationId xmlns:a16="http://schemas.microsoft.com/office/drawing/2014/main" id="{ACC29D9B-958A-4E69-8B45-4E6FF90C2725}"/>
                </a:ext>
              </a:extLst>
            </p:cNvPr>
            <p:cNvSpPr>
              <a:spLocks noEditPoints="1"/>
            </p:cNvSpPr>
            <p:nvPr/>
          </p:nvSpPr>
          <p:spPr bwMode="auto">
            <a:xfrm>
              <a:off x="2283" y="-205"/>
              <a:ext cx="69" cy="70"/>
            </a:xfrm>
            <a:custGeom>
              <a:avLst/>
              <a:gdLst>
                <a:gd name="T0" fmla="*/ 59 w 59"/>
                <a:gd name="T1" fmla="*/ 29 h 59"/>
                <a:gd name="T2" fmla="*/ 29 w 59"/>
                <a:gd name="T3" fmla="*/ 0 h 59"/>
                <a:gd name="T4" fmla="*/ 0 w 59"/>
                <a:gd name="T5" fmla="*/ 29 h 59"/>
                <a:gd name="T6" fmla="*/ 29 w 59"/>
                <a:gd name="T7" fmla="*/ 59 h 59"/>
                <a:gd name="T8" fmla="*/ 59 w 59"/>
                <a:gd name="T9" fmla="*/ 29 h 59"/>
                <a:gd name="T10" fmla="*/ 22 w 59"/>
                <a:gd name="T11" fmla="*/ 29 h 59"/>
                <a:gd name="T12" fmla="*/ 29 w 59"/>
                <a:gd name="T13" fmla="*/ 22 h 59"/>
                <a:gd name="T14" fmla="*/ 37 w 59"/>
                <a:gd name="T15" fmla="*/ 29 h 59"/>
                <a:gd name="T16" fmla="*/ 29 w 59"/>
                <a:gd name="T17" fmla="*/ 37 h 59"/>
                <a:gd name="T18" fmla="*/ 22 w 59"/>
                <a:gd name="T1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59" y="29"/>
                  </a:moveTo>
                  <a:cubicBezTo>
                    <a:pt x="59" y="13"/>
                    <a:pt x="46" y="0"/>
                    <a:pt x="29" y="0"/>
                  </a:cubicBezTo>
                  <a:cubicBezTo>
                    <a:pt x="13" y="0"/>
                    <a:pt x="0" y="13"/>
                    <a:pt x="0" y="29"/>
                  </a:cubicBezTo>
                  <a:cubicBezTo>
                    <a:pt x="0" y="46"/>
                    <a:pt x="13" y="59"/>
                    <a:pt x="29" y="59"/>
                  </a:cubicBezTo>
                  <a:cubicBezTo>
                    <a:pt x="46" y="59"/>
                    <a:pt x="59" y="46"/>
                    <a:pt x="59" y="29"/>
                  </a:cubicBezTo>
                  <a:close/>
                  <a:moveTo>
                    <a:pt x="22" y="29"/>
                  </a:moveTo>
                  <a:cubicBezTo>
                    <a:pt x="22" y="25"/>
                    <a:pt x="25" y="22"/>
                    <a:pt x="29" y="22"/>
                  </a:cubicBezTo>
                  <a:cubicBezTo>
                    <a:pt x="33" y="22"/>
                    <a:pt x="37" y="25"/>
                    <a:pt x="37" y="29"/>
                  </a:cubicBezTo>
                  <a:cubicBezTo>
                    <a:pt x="37" y="33"/>
                    <a:pt x="33" y="37"/>
                    <a:pt x="29" y="37"/>
                  </a:cubicBezTo>
                  <a:cubicBezTo>
                    <a:pt x="25" y="37"/>
                    <a:pt x="22" y="33"/>
                    <a:pt x="22" y="29"/>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88" name="Freeform 82">
              <a:extLst>
                <a:ext uri="{FF2B5EF4-FFF2-40B4-BE49-F238E27FC236}">
                  <a16:creationId xmlns:a16="http://schemas.microsoft.com/office/drawing/2014/main" id="{67E4FA35-525B-4E7D-8254-C5F3211F57CA}"/>
                </a:ext>
              </a:extLst>
            </p:cNvPr>
            <p:cNvSpPr>
              <a:spLocks noEditPoints="1"/>
            </p:cNvSpPr>
            <p:nvPr/>
          </p:nvSpPr>
          <p:spPr bwMode="auto">
            <a:xfrm>
              <a:off x="2371" y="713"/>
              <a:ext cx="71" cy="69"/>
            </a:xfrm>
            <a:custGeom>
              <a:avLst/>
              <a:gdLst>
                <a:gd name="T0" fmla="*/ 30 w 60"/>
                <a:gd name="T1" fmla="*/ 0 h 59"/>
                <a:gd name="T2" fmla="*/ 0 w 60"/>
                <a:gd name="T3" fmla="*/ 29 h 59"/>
                <a:gd name="T4" fmla="*/ 30 w 60"/>
                <a:gd name="T5" fmla="*/ 59 h 59"/>
                <a:gd name="T6" fmla="*/ 60 w 60"/>
                <a:gd name="T7" fmla="*/ 29 h 59"/>
                <a:gd name="T8" fmla="*/ 30 w 60"/>
                <a:gd name="T9" fmla="*/ 0 h 59"/>
                <a:gd name="T10" fmla="*/ 30 w 60"/>
                <a:gd name="T11" fmla="*/ 37 h 59"/>
                <a:gd name="T12" fmla="*/ 23 w 60"/>
                <a:gd name="T13" fmla="*/ 29 h 59"/>
                <a:gd name="T14" fmla="*/ 30 w 60"/>
                <a:gd name="T15" fmla="*/ 22 h 59"/>
                <a:gd name="T16" fmla="*/ 37 w 60"/>
                <a:gd name="T17" fmla="*/ 29 h 59"/>
                <a:gd name="T18" fmla="*/ 30 w 60"/>
                <a:gd name="T19"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9">
                  <a:moveTo>
                    <a:pt x="30" y="0"/>
                  </a:moveTo>
                  <a:cubicBezTo>
                    <a:pt x="14" y="0"/>
                    <a:pt x="0" y="13"/>
                    <a:pt x="0" y="29"/>
                  </a:cubicBezTo>
                  <a:cubicBezTo>
                    <a:pt x="0" y="46"/>
                    <a:pt x="14" y="59"/>
                    <a:pt x="30" y="59"/>
                  </a:cubicBezTo>
                  <a:cubicBezTo>
                    <a:pt x="46" y="59"/>
                    <a:pt x="60" y="46"/>
                    <a:pt x="60" y="29"/>
                  </a:cubicBezTo>
                  <a:cubicBezTo>
                    <a:pt x="60" y="13"/>
                    <a:pt x="46" y="0"/>
                    <a:pt x="30" y="0"/>
                  </a:cubicBezTo>
                  <a:close/>
                  <a:moveTo>
                    <a:pt x="30" y="37"/>
                  </a:moveTo>
                  <a:cubicBezTo>
                    <a:pt x="26" y="37"/>
                    <a:pt x="23" y="33"/>
                    <a:pt x="23" y="29"/>
                  </a:cubicBezTo>
                  <a:cubicBezTo>
                    <a:pt x="23" y="25"/>
                    <a:pt x="26" y="22"/>
                    <a:pt x="30" y="22"/>
                  </a:cubicBezTo>
                  <a:cubicBezTo>
                    <a:pt x="34" y="22"/>
                    <a:pt x="37" y="25"/>
                    <a:pt x="37" y="29"/>
                  </a:cubicBezTo>
                  <a:cubicBezTo>
                    <a:pt x="37" y="33"/>
                    <a:pt x="34" y="37"/>
                    <a:pt x="30" y="37"/>
                  </a:cubicBezTo>
                  <a:close/>
                </a:path>
              </a:pathLst>
            </a:custGeom>
            <a:grpFill/>
            <a:ln w="6350">
              <a:solidFill>
                <a:srgbClr val="FFFFFF"/>
              </a:solidFill>
              <a:round/>
              <a:headEnd/>
              <a:tailEnd/>
            </a:ln>
          </p:spPr>
          <p:txBody>
            <a:bodyPr vert="horz" wrap="square" lIns="182880" tIns="91440" rIns="182880" bIns="91440" numCol="1" anchor="t" anchorCtr="0" compatLnSpc="1">
              <a:prstTxWarp prst="textNoShape">
                <a:avLst/>
              </a:prstTxWarp>
            </a:bodyPr>
            <a:lstStyle/>
            <a:p>
              <a:pPr marL="0" marR="0" lvl="0" indent="0" algn="l" defTabSz="514299"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BF09620F-FA9A-4704-ABEE-2057056EFFA7}"/>
              </a:ext>
            </a:extLst>
          </p:cNvPr>
          <p:cNvSpPr txBox="1"/>
          <p:nvPr/>
        </p:nvSpPr>
        <p:spPr>
          <a:xfrm>
            <a:off x="5272234" y="1875780"/>
            <a:ext cx="1645920" cy="1340856"/>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A61C358-024A-42D6-875E-182DC19B9028}"/>
              </a:ext>
            </a:extLst>
          </p:cNvPr>
          <p:cNvSpPr/>
          <p:nvPr/>
        </p:nvSpPr>
        <p:spPr>
          <a:xfrm>
            <a:off x="5322715" y="2406720"/>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Azure Stack</a:t>
            </a:r>
          </a:p>
        </p:txBody>
      </p:sp>
      <p:grpSp>
        <p:nvGrpSpPr>
          <p:cNvPr id="185" name="Group 184">
            <a:extLst>
              <a:ext uri="{FF2B5EF4-FFF2-40B4-BE49-F238E27FC236}">
                <a16:creationId xmlns:a16="http://schemas.microsoft.com/office/drawing/2014/main" id="{1EE54303-7835-462C-98D9-C8E0055B5C4E}"/>
              </a:ext>
            </a:extLst>
          </p:cNvPr>
          <p:cNvGrpSpPr>
            <a:grpSpLocks noChangeAspect="1"/>
          </p:cNvGrpSpPr>
          <p:nvPr/>
        </p:nvGrpSpPr>
        <p:grpSpPr>
          <a:xfrm>
            <a:off x="5777661" y="1402663"/>
            <a:ext cx="635066" cy="411480"/>
            <a:chOff x="6789798" y="4819523"/>
            <a:chExt cx="478434" cy="309993"/>
          </a:xfrm>
          <a:solidFill>
            <a:srgbClr val="FFFFFF"/>
          </a:solidFill>
          <a:effectLst>
            <a:outerShdw blurRad="50800" dist="50800" dir="5400000" algn="ctr" rotWithShape="0">
              <a:srgbClr val="002060"/>
            </a:outerShdw>
          </a:effectLst>
        </p:grpSpPr>
        <p:sp>
          <p:nvSpPr>
            <p:cNvPr id="186" name="Freeform 722">
              <a:extLst>
                <a:ext uri="{FF2B5EF4-FFF2-40B4-BE49-F238E27FC236}">
                  <a16:creationId xmlns:a16="http://schemas.microsoft.com/office/drawing/2014/main" id="{1F096E9D-3DAF-4D8F-AF6E-BFE603FEABA5}"/>
                </a:ext>
              </a:extLst>
            </p:cNvPr>
            <p:cNvSpPr>
              <a:spLocks/>
            </p:cNvSpPr>
            <p:nvPr/>
          </p:nvSpPr>
          <p:spPr bwMode="auto">
            <a:xfrm>
              <a:off x="6789798" y="4845619"/>
              <a:ext cx="224587" cy="283897"/>
            </a:xfrm>
            <a:custGeom>
              <a:avLst/>
              <a:gdLst>
                <a:gd name="T0" fmla="*/ 40 w 120"/>
                <a:gd name="T1" fmla="*/ 138 h 152"/>
                <a:gd name="T2" fmla="*/ 14 w 120"/>
                <a:gd name="T3" fmla="*/ 113 h 152"/>
                <a:gd name="T4" fmla="*/ 41 w 120"/>
                <a:gd name="T5" fmla="*/ 86 h 152"/>
                <a:gd name="T6" fmla="*/ 49 w 120"/>
                <a:gd name="T7" fmla="*/ 87 h 152"/>
                <a:gd name="T8" fmla="*/ 52 w 120"/>
                <a:gd name="T9" fmla="*/ 84 h 152"/>
                <a:gd name="T10" fmla="*/ 50 w 120"/>
                <a:gd name="T11" fmla="*/ 76 h 152"/>
                <a:gd name="T12" fmla="*/ 51 w 120"/>
                <a:gd name="T13" fmla="*/ 63 h 152"/>
                <a:gd name="T14" fmla="*/ 83 w 120"/>
                <a:gd name="T15" fmla="*/ 34 h 152"/>
                <a:gd name="T16" fmla="*/ 100 w 120"/>
                <a:gd name="T17" fmla="*/ 36 h 152"/>
                <a:gd name="T18" fmla="*/ 106 w 120"/>
                <a:gd name="T19" fmla="*/ 38 h 152"/>
                <a:gd name="T20" fmla="*/ 107 w 120"/>
                <a:gd name="T21" fmla="*/ 38 h 152"/>
                <a:gd name="T22" fmla="*/ 110 w 120"/>
                <a:gd name="T23" fmla="*/ 31 h 152"/>
                <a:gd name="T24" fmla="*/ 119 w 120"/>
                <a:gd name="T25" fmla="*/ 17 h 152"/>
                <a:gd name="T26" fmla="*/ 120 w 120"/>
                <a:gd name="T27" fmla="*/ 17 h 152"/>
                <a:gd name="T28" fmla="*/ 120 w 120"/>
                <a:gd name="T29" fmla="*/ 1 h 152"/>
                <a:gd name="T30" fmla="*/ 118 w 120"/>
                <a:gd name="T31" fmla="*/ 0 h 152"/>
                <a:gd name="T32" fmla="*/ 100 w 120"/>
                <a:gd name="T33" fmla="*/ 20 h 152"/>
                <a:gd name="T34" fmla="*/ 98 w 120"/>
                <a:gd name="T35" fmla="*/ 21 h 152"/>
                <a:gd name="T36" fmla="*/ 82 w 120"/>
                <a:gd name="T37" fmla="*/ 20 h 152"/>
                <a:gd name="T38" fmla="*/ 37 w 120"/>
                <a:gd name="T39" fmla="*/ 60 h 152"/>
                <a:gd name="T40" fmla="*/ 36 w 120"/>
                <a:gd name="T41" fmla="*/ 72 h 152"/>
                <a:gd name="T42" fmla="*/ 34 w 120"/>
                <a:gd name="T43" fmla="*/ 74 h 152"/>
                <a:gd name="T44" fmla="*/ 0 w 120"/>
                <a:gd name="T45" fmla="*/ 113 h 152"/>
                <a:gd name="T46" fmla="*/ 40 w 120"/>
                <a:gd name="T47" fmla="*/ 152 h 152"/>
                <a:gd name="T48" fmla="*/ 119 w 120"/>
                <a:gd name="T49" fmla="*/ 152 h 152"/>
                <a:gd name="T50" fmla="*/ 120 w 120"/>
                <a:gd name="T51" fmla="*/ 151 h 152"/>
                <a:gd name="T52" fmla="*/ 120 w 120"/>
                <a:gd name="T53" fmla="*/ 139 h 152"/>
                <a:gd name="T54" fmla="*/ 119 w 120"/>
                <a:gd name="T55" fmla="*/ 138 h 152"/>
                <a:gd name="T56" fmla="*/ 40 w 120"/>
                <a:gd name="T5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52">
                  <a:moveTo>
                    <a:pt x="40" y="138"/>
                  </a:moveTo>
                  <a:cubicBezTo>
                    <a:pt x="26" y="138"/>
                    <a:pt x="14" y="127"/>
                    <a:pt x="14" y="113"/>
                  </a:cubicBezTo>
                  <a:cubicBezTo>
                    <a:pt x="14" y="99"/>
                    <a:pt x="27" y="86"/>
                    <a:pt x="41" y="86"/>
                  </a:cubicBezTo>
                  <a:cubicBezTo>
                    <a:pt x="44" y="86"/>
                    <a:pt x="47" y="87"/>
                    <a:pt x="49" y="87"/>
                  </a:cubicBezTo>
                  <a:cubicBezTo>
                    <a:pt x="52" y="88"/>
                    <a:pt x="53" y="88"/>
                    <a:pt x="52" y="84"/>
                  </a:cubicBezTo>
                  <a:cubicBezTo>
                    <a:pt x="51" y="82"/>
                    <a:pt x="50" y="80"/>
                    <a:pt x="50" y="76"/>
                  </a:cubicBezTo>
                  <a:cubicBezTo>
                    <a:pt x="49" y="72"/>
                    <a:pt x="50" y="68"/>
                    <a:pt x="51" y="63"/>
                  </a:cubicBezTo>
                  <a:cubicBezTo>
                    <a:pt x="54" y="48"/>
                    <a:pt x="67" y="36"/>
                    <a:pt x="83" y="34"/>
                  </a:cubicBezTo>
                  <a:cubicBezTo>
                    <a:pt x="95" y="33"/>
                    <a:pt x="100" y="36"/>
                    <a:pt x="100" y="36"/>
                  </a:cubicBezTo>
                  <a:cubicBezTo>
                    <a:pt x="100" y="36"/>
                    <a:pt x="102" y="36"/>
                    <a:pt x="106" y="38"/>
                  </a:cubicBezTo>
                  <a:cubicBezTo>
                    <a:pt x="106" y="39"/>
                    <a:pt x="107" y="39"/>
                    <a:pt x="107" y="38"/>
                  </a:cubicBezTo>
                  <a:cubicBezTo>
                    <a:pt x="108" y="36"/>
                    <a:pt x="109" y="33"/>
                    <a:pt x="110" y="31"/>
                  </a:cubicBezTo>
                  <a:cubicBezTo>
                    <a:pt x="112" y="26"/>
                    <a:pt x="115" y="21"/>
                    <a:pt x="119" y="17"/>
                  </a:cubicBezTo>
                  <a:cubicBezTo>
                    <a:pt x="120" y="17"/>
                    <a:pt x="120" y="17"/>
                    <a:pt x="120" y="17"/>
                  </a:cubicBezTo>
                  <a:cubicBezTo>
                    <a:pt x="120" y="1"/>
                    <a:pt x="120" y="1"/>
                    <a:pt x="120" y="1"/>
                  </a:cubicBezTo>
                  <a:cubicBezTo>
                    <a:pt x="120" y="0"/>
                    <a:pt x="119" y="0"/>
                    <a:pt x="118" y="0"/>
                  </a:cubicBezTo>
                  <a:cubicBezTo>
                    <a:pt x="111" y="5"/>
                    <a:pt x="105" y="12"/>
                    <a:pt x="100" y="20"/>
                  </a:cubicBezTo>
                  <a:cubicBezTo>
                    <a:pt x="100" y="21"/>
                    <a:pt x="99" y="21"/>
                    <a:pt x="98" y="21"/>
                  </a:cubicBezTo>
                  <a:cubicBezTo>
                    <a:pt x="93" y="20"/>
                    <a:pt x="87" y="20"/>
                    <a:pt x="82" y="20"/>
                  </a:cubicBezTo>
                  <a:cubicBezTo>
                    <a:pt x="60" y="23"/>
                    <a:pt x="42" y="39"/>
                    <a:pt x="37" y="60"/>
                  </a:cubicBezTo>
                  <a:cubicBezTo>
                    <a:pt x="36" y="64"/>
                    <a:pt x="36" y="68"/>
                    <a:pt x="36" y="72"/>
                  </a:cubicBezTo>
                  <a:cubicBezTo>
                    <a:pt x="36" y="73"/>
                    <a:pt x="35" y="74"/>
                    <a:pt x="34" y="74"/>
                  </a:cubicBezTo>
                  <a:cubicBezTo>
                    <a:pt x="15" y="76"/>
                    <a:pt x="0" y="93"/>
                    <a:pt x="0" y="113"/>
                  </a:cubicBezTo>
                  <a:cubicBezTo>
                    <a:pt x="0" y="134"/>
                    <a:pt x="18" y="152"/>
                    <a:pt x="40" y="152"/>
                  </a:cubicBezTo>
                  <a:cubicBezTo>
                    <a:pt x="119" y="152"/>
                    <a:pt x="119" y="152"/>
                    <a:pt x="119" y="152"/>
                  </a:cubicBezTo>
                  <a:cubicBezTo>
                    <a:pt x="119" y="152"/>
                    <a:pt x="120" y="151"/>
                    <a:pt x="120" y="151"/>
                  </a:cubicBezTo>
                  <a:cubicBezTo>
                    <a:pt x="120" y="139"/>
                    <a:pt x="120" y="139"/>
                    <a:pt x="120" y="139"/>
                  </a:cubicBezTo>
                  <a:cubicBezTo>
                    <a:pt x="120" y="139"/>
                    <a:pt x="119" y="138"/>
                    <a:pt x="119" y="138"/>
                  </a:cubicBezTo>
                  <a:lnTo>
                    <a:pt x="4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sp>
          <p:nvSpPr>
            <p:cNvPr id="187" name="Freeform 723">
              <a:extLst>
                <a:ext uri="{FF2B5EF4-FFF2-40B4-BE49-F238E27FC236}">
                  <a16:creationId xmlns:a16="http://schemas.microsoft.com/office/drawing/2014/main" id="{66B8CEAF-D5AD-4FB9-AF82-E696FB3ED148}"/>
                </a:ext>
              </a:extLst>
            </p:cNvPr>
            <p:cNvSpPr>
              <a:spLocks/>
            </p:cNvSpPr>
            <p:nvPr/>
          </p:nvSpPr>
          <p:spPr bwMode="auto">
            <a:xfrm>
              <a:off x="7038900" y="4819523"/>
              <a:ext cx="229332" cy="309993"/>
            </a:xfrm>
            <a:custGeom>
              <a:avLst/>
              <a:gdLst>
                <a:gd name="T0" fmla="*/ 95 w 123"/>
                <a:gd name="T1" fmla="*/ 71 h 166"/>
                <a:gd name="T2" fmla="*/ 94 w 123"/>
                <a:gd name="T3" fmla="*/ 69 h 166"/>
                <a:gd name="T4" fmla="*/ 94 w 123"/>
                <a:gd name="T5" fmla="*/ 68 h 166"/>
                <a:gd name="T6" fmla="*/ 26 w 123"/>
                <a:gd name="T7" fmla="*/ 0 h 166"/>
                <a:gd name="T8" fmla="*/ 1 w 123"/>
                <a:gd name="T9" fmla="*/ 5 h 166"/>
                <a:gd name="T10" fmla="*/ 0 w 123"/>
                <a:gd name="T11" fmla="*/ 6 h 166"/>
                <a:gd name="T12" fmla="*/ 0 w 123"/>
                <a:gd name="T13" fmla="*/ 19 h 166"/>
                <a:gd name="T14" fmla="*/ 1 w 123"/>
                <a:gd name="T15" fmla="*/ 20 h 166"/>
                <a:gd name="T16" fmla="*/ 26 w 123"/>
                <a:gd name="T17" fmla="*/ 14 h 166"/>
                <a:gd name="T18" fmla="*/ 80 w 123"/>
                <a:gd name="T19" fmla="*/ 68 h 166"/>
                <a:gd name="T20" fmla="*/ 79 w 123"/>
                <a:gd name="T21" fmla="*/ 79 h 166"/>
                <a:gd name="T22" fmla="*/ 80 w 123"/>
                <a:gd name="T23" fmla="*/ 80 h 166"/>
                <a:gd name="T24" fmla="*/ 85 w 123"/>
                <a:gd name="T25" fmla="*/ 82 h 166"/>
                <a:gd name="T26" fmla="*/ 109 w 123"/>
                <a:gd name="T27" fmla="*/ 116 h 166"/>
                <a:gd name="T28" fmla="*/ 72 w 123"/>
                <a:gd name="T29" fmla="*/ 152 h 166"/>
                <a:gd name="T30" fmla="*/ 1 w 123"/>
                <a:gd name="T31" fmla="*/ 152 h 166"/>
                <a:gd name="T32" fmla="*/ 0 w 123"/>
                <a:gd name="T33" fmla="*/ 153 h 166"/>
                <a:gd name="T34" fmla="*/ 0 w 123"/>
                <a:gd name="T35" fmla="*/ 165 h 166"/>
                <a:gd name="T36" fmla="*/ 1 w 123"/>
                <a:gd name="T37" fmla="*/ 166 h 166"/>
                <a:gd name="T38" fmla="*/ 72 w 123"/>
                <a:gd name="T39" fmla="*/ 166 h 166"/>
                <a:gd name="T40" fmla="*/ 123 w 123"/>
                <a:gd name="T41" fmla="*/ 116 h 166"/>
                <a:gd name="T42" fmla="*/ 95 w 123"/>
                <a:gd name="T43" fmla="*/ 7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166">
                  <a:moveTo>
                    <a:pt x="95" y="71"/>
                  </a:moveTo>
                  <a:cubicBezTo>
                    <a:pt x="94" y="71"/>
                    <a:pt x="94" y="70"/>
                    <a:pt x="94" y="69"/>
                  </a:cubicBezTo>
                  <a:cubicBezTo>
                    <a:pt x="94" y="69"/>
                    <a:pt x="94" y="69"/>
                    <a:pt x="94" y="68"/>
                  </a:cubicBezTo>
                  <a:cubicBezTo>
                    <a:pt x="94" y="31"/>
                    <a:pt x="63" y="0"/>
                    <a:pt x="26" y="0"/>
                  </a:cubicBezTo>
                  <a:cubicBezTo>
                    <a:pt x="17" y="0"/>
                    <a:pt x="9" y="2"/>
                    <a:pt x="1" y="5"/>
                  </a:cubicBezTo>
                  <a:cubicBezTo>
                    <a:pt x="1" y="5"/>
                    <a:pt x="0" y="6"/>
                    <a:pt x="0" y="6"/>
                  </a:cubicBezTo>
                  <a:cubicBezTo>
                    <a:pt x="0" y="19"/>
                    <a:pt x="0" y="19"/>
                    <a:pt x="0" y="19"/>
                  </a:cubicBezTo>
                  <a:cubicBezTo>
                    <a:pt x="0" y="20"/>
                    <a:pt x="1" y="20"/>
                    <a:pt x="1" y="20"/>
                  </a:cubicBezTo>
                  <a:cubicBezTo>
                    <a:pt x="9" y="16"/>
                    <a:pt x="17" y="14"/>
                    <a:pt x="26" y="14"/>
                  </a:cubicBezTo>
                  <a:cubicBezTo>
                    <a:pt x="56" y="14"/>
                    <a:pt x="80" y="38"/>
                    <a:pt x="80" y="68"/>
                  </a:cubicBezTo>
                  <a:cubicBezTo>
                    <a:pt x="80" y="71"/>
                    <a:pt x="79" y="78"/>
                    <a:pt x="79" y="79"/>
                  </a:cubicBezTo>
                  <a:cubicBezTo>
                    <a:pt x="79" y="80"/>
                    <a:pt x="79" y="80"/>
                    <a:pt x="80" y="80"/>
                  </a:cubicBezTo>
                  <a:cubicBezTo>
                    <a:pt x="80" y="81"/>
                    <a:pt x="84" y="81"/>
                    <a:pt x="85" y="82"/>
                  </a:cubicBezTo>
                  <a:cubicBezTo>
                    <a:pt x="100" y="87"/>
                    <a:pt x="109" y="101"/>
                    <a:pt x="109" y="116"/>
                  </a:cubicBezTo>
                  <a:cubicBezTo>
                    <a:pt x="109" y="136"/>
                    <a:pt x="92" y="152"/>
                    <a:pt x="72" y="152"/>
                  </a:cubicBezTo>
                  <a:cubicBezTo>
                    <a:pt x="1" y="152"/>
                    <a:pt x="1" y="152"/>
                    <a:pt x="1" y="152"/>
                  </a:cubicBezTo>
                  <a:cubicBezTo>
                    <a:pt x="1" y="152"/>
                    <a:pt x="0" y="153"/>
                    <a:pt x="0" y="153"/>
                  </a:cubicBezTo>
                  <a:cubicBezTo>
                    <a:pt x="0" y="165"/>
                    <a:pt x="0" y="165"/>
                    <a:pt x="0" y="165"/>
                  </a:cubicBezTo>
                  <a:cubicBezTo>
                    <a:pt x="0" y="165"/>
                    <a:pt x="1" y="166"/>
                    <a:pt x="1" y="166"/>
                  </a:cubicBezTo>
                  <a:cubicBezTo>
                    <a:pt x="72" y="166"/>
                    <a:pt x="72" y="166"/>
                    <a:pt x="72" y="166"/>
                  </a:cubicBezTo>
                  <a:cubicBezTo>
                    <a:pt x="100" y="166"/>
                    <a:pt x="123" y="143"/>
                    <a:pt x="123" y="116"/>
                  </a:cubicBezTo>
                  <a:cubicBezTo>
                    <a:pt x="123" y="96"/>
                    <a:pt x="112" y="79"/>
                    <a:pt x="95" y="7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9B879909-05DA-475B-A2BD-D5E358CAB089}"/>
              </a:ext>
            </a:extLst>
          </p:cNvPr>
          <p:cNvSpPr/>
          <p:nvPr/>
        </p:nvSpPr>
        <p:spPr>
          <a:xfrm>
            <a:off x="5322715" y="2774466"/>
            <a:ext cx="1544959" cy="312971"/>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a:t>
            </a:r>
            <a:br>
              <a:rPr kumimoji="0" lang="en-US" sz="900" b="0" i="0" u="none" strike="noStrike" kern="0" cap="all" spc="0" normalizeH="0" baseline="0" noProof="0" dirty="0">
                <a:ln>
                  <a:noFill/>
                </a:ln>
                <a:solidFill>
                  <a:sysClr val="window" lastClr="FFFFFF"/>
                </a:solidFill>
                <a:effectLst/>
                <a:uLnTx/>
                <a:uFillTx/>
                <a:latin typeface="Segoe UI"/>
                <a:ea typeface="+mn-ea"/>
                <a:cs typeface="+mn-cs"/>
              </a:rPr>
            </a:b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Azure Stack HCI</a:t>
            </a:r>
          </a:p>
        </p:txBody>
      </p:sp>
      <p:sp>
        <p:nvSpPr>
          <p:cNvPr id="4" name="TextBox 3">
            <a:extLst>
              <a:ext uri="{FF2B5EF4-FFF2-40B4-BE49-F238E27FC236}">
                <a16:creationId xmlns:a16="http://schemas.microsoft.com/office/drawing/2014/main" id="{72C2DCDE-8920-4AB0-A67B-DB9B2F7C5E64}"/>
              </a:ext>
            </a:extLst>
          </p:cNvPr>
          <p:cNvSpPr txBox="1"/>
          <p:nvPr/>
        </p:nvSpPr>
        <p:spPr>
          <a:xfrm>
            <a:off x="2231140" y="1894047"/>
            <a:ext cx="1645920" cy="2359997"/>
          </a:xfrm>
          <a:prstGeom prst="rect">
            <a:avLst/>
          </a:prstGeom>
          <a:gradFill>
            <a:gsLst>
              <a:gs pos="97000">
                <a:schemeClr val="bg2"/>
              </a:gs>
              <a:gs pos="0">
                <a:srgbClr val="0070C0"/>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FADE5857-78A8-4BDD-85DA-68B71CF648E3}"/>
              </a:ext>
            </a:extLst>
          </p:cNvPr>
          <p:cNvGrpSpPr>
            <a:grpSpLocks noChangeAspect="1"/>
          </p:cNvGrpSpPr>
          <p:nvPr/>
        </p:nvGrpSpPr>
        <p:grpSpPr>
          <a:xfrm>
            <a:off x="2745490" y="1440423"/>
            <a:ext cx="617220" cy="372497"/>
            <a:chOff x="648267" y="1337744"/>
            <a:chExt cx="577722" cy="348660"/>
          </a:xfrm>
          <a:effectLst>
            <a:outerShdw blurRad="50800" dist="50800" dir="5400000" algn="ctr" rotWithShape="0">
              <a:srgbClr val="002060"/>
            </a:outerShdw>
          </a:effectLst>
        </p:grpSpPr>
        <p:grpSp>
          <p:nvGrpSpPr>
            <p:cNvPr id="90" name="Group 17">
              <a:extLst>
                <a:ext uri="{FF2B5EF4-FFF2-40B4-BE49-F238E27FC236}">
                  <a16:creationId xmlns:a16="http://schemas.microsoft.com/office/drawing/2014/main" id="{9F0DDE96-B018-49EA-AEB7-2CB5DCEA1383}"/>
                </a:ext>
              </a:extLst>
            </p:cNvPr>
            <p:cNvGrpSpPr>
              <a:grpSpLocks noChangeAspect="1"/>
            </p:cNvGrpSpPr>
            <p:nvPr/>
          </p:nvGrpSpPr>
          <p:grpSpPr bwMode="auto">
            <a:xfrm>
              <a:off x="648267" y="1337744"/>
              <a:ext cx="518089" cy="348660"/>
              <a:chOff x="4098" y="971"/>
              <a:chExt cx="370" cy="249"/>
            </a:xfrm>
            <a:solidFill>
              <a:srgbClr val="FFFFFF"/>
            </a:solidFill>
          </p:grpSpPr>
          <p:sp>
            <p:nvSpPr>
              <p:cNvPr id="92" name="Freeform 19">
                <a:extLst>
                  <a:ext uri="{FF2B5EF4-FFF2-40B4-BE49-F238E27FC236}">
                    <a16:creationId xmlns:a16="http://schemas.microsoft.com/office/drawing/2014/main" id="{87917789-FF7E-497D-9795-5B89AEA358A4}"/>
                  </a:ext>
                </a:extLst>
              </p:cNvPr>
              <p:cNvSpPr>
                <a:spLocks noEditPoints="1"/>
              </p:cNvSpPr>
              <p:nvPr/>
            </p:nvSpPr>
            <p:spPr bwMode="auto">
              <a:xfrm>
                <a:off x="4098" y="971"/>
                <a:ext cx="370" cy="249"/>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3" name="Freeform 20">
                <a:extLst>
                  <a:ext uri="{FF2B5EF4-FFF2-40B4-BE49-F238E27FC236}">
                    <a16:creationId xmlns:a16="http://schemas.microsoft.com/office/drawing/2014/main" id="{7E83563C-4235-495E-8B94-A68DEFE61949}"/>
                  </a:ext>
                </a:extLst>
              </p:cNvPr>
              <p:cNvSpPr>
                <a:spLocks noEditPoints="1"/>
              </p:cNvSpPr>
              <p:nvPr/>
            </p:nvSpPr>
            <p:spPr bwMode="auto">
              <a:xfrm>
                <a:off x="4134" y="10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4" name="Freeform 21">
                <a:extLst>
                  <a:ext uri="{FF2B5EF4-FFF2-40B4-BE49-F238E27FC236}">
                    <a16:creationId xmlns:a16="http://schemas.microsoft.com/office/drawing/2014/main" id="{EA47EC3B-BC0B-4CD6-9A5E-8215CA3F3434}"/>
                  </a:ext>
                </a:extLst>
              </p:cNvPr>
              <p:cNvSpPr>
                <a:spLocks/>
              </p:cNvSpPr>
              <p:nvPr/>
            </p:nvSpPr>
            <p:spPr bwMode="auto">
              <a:xfrm>
                <a:off x="4161" y="10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5" name="Freeform 22">
                <a:extLst>
                  <a:ext uri="{FF2B5EF4-FFF2-40B4-BE49-F238E27FC236}">
                    <a16:creationId xmlns:a16="http://schemas.microsoft.com/office/drawing/2014/main" id="{3AF45547-8F13-4855-8170-172DFD5CE4B6}"/>
                  </a:ext>
                </a:extLst>
              </p:cNvPr>
              <p:cNvSpPr>
                <a:spLocks/>
              </p:cNvSpPr>
              <p:nvPr/>
            </p:nvSpPr>
            <p:spPr bwMode="auto">
              <a:xfrm>
                <a:off x="4185" y="10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6" name="Freeform 23">
                <a:extLst>
                  <a:ext uri="{FF2B5EF4-FFF2-40B4-BE49-F238E27FC236}">
                    <a16:creationId xmlns:a16="http://schemas.microsoft.com/office/drawing/2014/main" id="{67B9766A-E232-4523-A001-2A8290369515}"/>
                  </a:ext>
                </a:extLst>
              </p:cNvPr>
              <p:cNvSpPr>
                <a:spLocks noEditPoints="1"/>
              </p:cNvSpPr>
              <p:nvPr/>
            </p:nvSpPr>
            <p:spPr bwMode="auto">
              <a:xfrm>
                <a:off x="4209" y="10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4"/>
                      <a:pt x="23" y="109"/>
                      <a:pt x="29" y="119"/>
                    </a:cubicBezTo>
                    <a:cubicBezTo>
                      <a:pt x="35" y="128"/>
                      <a:pt x="44" y="133"/>
                      <a:pt x="55" y="133"/>
                    </a:cubicBezTo>
                    <a:cubicBezTo>
                      <a:pt x="66" y="133"/>
                      <a:pt x="74" y="128"/>
                      <a:pt x="80" y="119"/>
                    </a:cubicBezTo>
                    <a:cubicBezTo>
                      <a:pt x="86" y="109"/>
                      <a:pt x="89" y="94"/>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7" name="Freeform 24">
                <a:extLst>
                  <a:ext uri="{FF2B5EF4-FFF2-40B4-BE49-F238E27FC236}">
                    <a16:creationId xmlns:a16="http://schemas.microsoft.com/office/drawing/2014/main" id="{15A24428-B967-47A5-B4C8-FB53FCE22F9D}"/>
                  </a:ext>
                </a:extLst>
              </p:cNvPr>
              <p:cNvSpPr>
                <a:spLocks/>
              </p:cNvSpPr>
              <p:nvPr/>
            </p:nvSpPr>
            <p:spPr bwMode="auto">
              <a:xfrm>
                <a:off x="4235"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8" name="Freeform 25">
                <a:extLst>
                  <a:ext uri="{FF2B5EF4-FFF2-40B4-BE49-F238E27FC236}">
                    <a16:creationId xmlns:a16="http://schemas.microsoft.com/office/drawing/2014/main" id="{DE213F1F-8E01-483D-8317-3B8E46F0EBF2}"/>
                  </a:ext>
                </a:extLst>
              </p:cNvPr>
              <p:cNvSpPr>
                <a:spLocks noEditPoints="1"/>
              </p:cNvSpPr>
              <p:nvPr/>
            </p:nvSpPr>
            <p:spPr bwMode="auto">
              <a:xfrm>
                <a:off x="4258" y="10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5" y="119"/>
                      <a:pt x="96" y="131"/>
                    </a:cubicBezTo>
                    <a:cubicBezTo>
                      <a:pt x="86" y="144"/>
                      <a:pt x="72"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99" name="Freeform 26">
                <a:extLst>
                  <a:ext uri="{FF2B5EF4-FFF2-40B4-BE49-F238E27FC236}">
                    <a16:creationId xmlns:a16="http://schemas.microsoft.com/office/drawing/2014/main" id="{C75BA48B-03B2-49D9-814D-16937AC8C37E}"/>
                  </a:ext>
                </a:extLst>
              </p:cNvPr>
              <p:cNvSpPr>
                <a:spLocks/>
              </p:cNvSpPr>
              <p:nvPr/>
            </p:nvSpPr>
            <p:spPr bwMode="auto">
              <a:xfrm>
                <a:off x="4284" y="104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0" name="Freeform 27">
                <a:extLst>
                  <a:ext uri="{FF2B5EF4-FFF2-40B4-BE49-F238E27FC236}">
                    <a16:creationId xmlns:a16="http://schemas.microsoft.com/office/drawing/2014/main" id="{424F4EF8-8B99-4DB9-8B11-600D2BBF9A46}"/>
                  </a:ext>
                </a:extLst>
              </p:cNvPr>
              <p:cNvSpPr>
                <a:spLocks/>
              </p:cNvSpPr>
              <p:nvPr/>
            </p:nvSpPr>
            <p:spPr bwMode="auto">
              <a:xfrm>
                <a:off x="4309"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1" name="Freeform 28">
                <a:extLst>
                  <a:ext uri="{FF2B5EF4-FFF2-40B4-BE49-F238E27FC236}">
                    <a16:creationId xmlns:a16="http://schemas.microsoft.com/office/drawing/2014/main" id="{DBF7D295-8AE1-4C18-837C-96A9C2F81E3E}"/>
                  </a:ext>
                </a:extLst>
              </p:cNvPr>
              <p:cNvSpPr>
                <a:spLocks noEditPoints="1"/>
              </p:cNvSpPr>
              <p:nvPr/>
            </p:nvSpPr>
            <p:spPr bwMode="auto">
              <a:xfrm>
                <a:off x="4332" y="10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4"/>
                      <a:pt x="24" y="109"/>
                      <a:pt x="30" y="119"/>
                    </a:cubicBezTo>
                    <a:cubicBezTo>
                      <a:pt x="36" y="128"/>
                      <a:pt x="44" y="133"/>
                      <a:pt x="55" y="133"/>
                    </a:cubicBezTo>
                    <a:cubicBezTo>
                      <a:pt x="66" y="133"/>
                      <a:pt x="75" y="128"/>
                      <a:pt x="81" y="119"/>
                    </a:cubicBezTo>
                    <a:cubicBezTo>
                      <a:pt x="87" y="109"/>
                      <a:pt x="90" y="94"/>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2" name="Freeform 29">
                <a:extLst>
                  <a:ext uri="{FF2B5EF4-FFF2-40B4-BE49-F238E27FC236}">
                    <a16:creationId xmlns:a16="http://schemas.microsoft.com/office/drawing/2014/main" id="{BC4F0506-0B99-4FC3-8BD1-FE48CB000F40}"/>
                  </a:ext>
                </a:extLst>
              </p:cNvPr>
              <p:cNvSpPr>
                <a:spLocks/>
              </p:cNvSpPr>
              <p:nvPr/>
            </p:nvSpPr>
            <p:spPr bwMode="auto">
              <a:xfrm>
                <a:off x="4359" y="10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3" name="Freeform 30">
                <a:extLst>
                  <a:ext uri="{FF2B5EF4-FFF2-40B4-BE49-F238E27FC236}">
                    <a16:creationId xmlns:a16="http://schemas.microsoft.com/office/drawing/2014/main" id="{FF6C935B-0842-4F02-A668-68341AD1AE7D}"/>
                  </a:ext>
                </a:extLst>
              </p:cNvPr>
              <p:cNvSpPr>
                <a:spLocks/>
              </p:cNvSpPr>
              <p:nvPr/>
            </p:nvSpPr>
            <p:spPr bwMode="auto">
              <a:xfrm>
                <a:off x="4383" y="10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4" name="Freeform 31">
                <a:extLst>
                  <a:ext uri="{FF2B5EF4-FFF2-40B4-BE49-F238E27FC236}">
                    <a16:creationId xmlns:a16="http://schemas.microsoft.com/office/drawing/2014/main" id="{EFB64EF3-46BD-4A5A-83A9-016B50B57F0A}"/>
                  </a:ext>
                </a:extLst>
              </p:cNvPr>
              <p:cNvSpPr>
                <a:spLocks noEditPoints="1"/>
              </p:cNvSpPr>
              <p:nvPr/>
            </p:nvSpPr>
            <p:spPr bwMode="auto">
              <a:xfrm>
                <a:off x="4406" y="10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4"/>
                      <a:pt x="24" y="109"/>
                      <a:pt x="30" y="119"/>
                    </a:cubicBezTo>
                    <a:cubicBezTo>
                      <a:pt x="36" y="128"/>
                      <a:pt x="44" y="133"/>
                      <a:pt x="56" y="133"/>
                    </a:cubicBezTo>
                    <a:cubicBezTo>
                      <a:pt x="67" y="133"/>
                      <a:pt x="75" y="128"/>
                      <a:pt x="81" y="119"/>
                    </a:cubicBezTo>
                    <a:cubicBezTo>
                      <a:pt x="87" y="109"/>
                      <a:pt x="90" y="94"/>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5" name="Freeform 32">
                <a:extLst>
                  <a:ext uri="{FF2B5EF4-FFF2-40B4-BE49-F238E27FC236}">
                    <a16:creationId xmlns:a16="http://schemas.microsoft.com/office/drawing/2014/main" id="{5348F093-653F-4851-A033-64D7AE588F37}"/>
                  </a:ext>
                </a:extLst>
              </p:cNvPr>
              <p:cNvSpPr>
                <a:spLocks/>
              </p:cNvSpPr>
              <p:nvPr/>
            </p:nvSpPr>
            <p:spPr bwMode="auto">
              <a:xfrm>
                <a:off x="4136"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6" name="Freeform 33">
                <a:extLst>
                  <a:ext uri="{FF2B5EF4-FFF2-40B4-BE49-F238E27FC236}">
                    <a16:creationId xmlns:a16="http://schemas.microsoft.com/office/drawing/2014/main" id="{21C2B302-F56A-4E30-9B81-9997FD055006}"/>
                  </a:ext>
                </a:extLst>
              </p:cNvPr>
              <p:cNvSpPr>
                <a:spLocks/>
              </p:cNvSpPr>
              <p:nvPr/>
            </p:nvSpPr>
            <p:spPr bwMode="auto">
              <a:xfrm>
                <a:off x="4161"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7" name="Freeform 34">
                <a:extLst>
                  <a:ext uri="{FF2B5EF4-FFF2-40B4-BE49-F238E27FC236}">
                    <a16:creationId xmlns:a16="http://schemas.microsoft.com/office/drawing/2014/main" id="{9164262B-F40B-4556-B176-E14AABC78F2F}"/>
                  </a:ext>
                </a:extLst>
              </p:cNvPr>
              <p:cNvSpPr>
                <a:spLocks noEditPoints="1"/>
              </p:cNvSpPr>
              <p:nvPr/>
            </p:nvSpPr>
            <p:spPr bwMode="auto">
              <a:xfrm>
                <a:off x="4184"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3" y="42"/>
                      <a:pt x="21" y="56"/>
                      <a:pt x="21" y="75"/>
                    </a:cubicBezTo>
                    <a:cubicBezTo>
                      <a:pt x="21" y="95"/>
                      <a:pt x="23"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Freeform 35">
                <a:extLst>
                  <a:ext uri="{FF2B5EF4-FFF2-40B4-BE49-F238E27FC236}">
                    <a16:creationId xmlns:a16="http://schemas.microsoft.com/office/drawing/2014/main" id="{A9ABD93C-760E-4889-9C8A-12E3CB703D0D}"/>
                  </a:ext>
                </a:extLst>
              </p:cNvPr>
              <p:cNvSpPr>
                <a:spLocks/>
              </p:cNvSpPr>
              <p:nvPr/>
            </p:nvSpPr>
            <p:spPr bwMode="auto">
              <a:xfrm>
                <a:off x="4210"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36">
                <a:extLst>
                  <a:ext uri="{FF2B5EF4-FFF2-40B4-BE49-F238E27FC236}">
                    <a16:creationId xmlns:a16="http://schemas.microsoft.com/office/drawing/2014/main" id="{A045F202-71DB-4EDC-8202-CBA2EC25EBCC}"/>
                  </a:ext>
                </a:extLst>
              </p:cNvPr>
              <p:cNvSpPr>
                <a:spLocks noEditPoints="1"/>
              </p:cNvSpPr>
              <p:nvPr/>
            </p:nvSpPr>
            <p:spPr bwMode="auto">
              <a:xfrm>
                <a:off x="4233" y="1093"/>
                <a:ext cx="22" cy="29"/>
              </a:xfrm>
              <a:custGeom>
                <a:avLst/>
                <a:gdLst>
                  <a:gd name="T0" fmla="*/ 90 w 111"/>
                  <a:gd name="T1" fmla="*/ 75 h 150"/>
                  <a:gd name="T2" fmla="*/ 90 w 111"/>
                  <a:gd name="T3" fmla="*/ 75 h 150"/>
                  <a:gd name="T4" fmla="*/ 81 w 111"/>
                  <a:gd name="T5" fmla="*/ 32 h 150"/>
                  <a:gd name="T6" fmla="*/ 55 w 111"/>
                  <a:gd name="T7" fmla="*/ 18 h 150"/>
                  <a:gd name="T8" fmla="*/ 30 w 111"/>
                  <a:gd name="T9" fmla="*/ 32 h 150"/>
                  <a:gd name="T10" fmla="*/ 21 w 111"/>
                  <a:gd name="T11" fmla="*/ 75 h 150"/>
                  <a:gd name="T12" fmla="*/ 30 w 111"/>
                  <a:gd name="T13" fmla="*/ 119 h 150"/>
                  <a:gd name="T14" fmla="*/ 55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5 w 111"/>
                  <a:gd name="T27" fmla="*/ 150 h 150"/>
                  <a:gd name="T28" fmla="*/ 15 w 111"/>
                  <a:gd name="T29" fmla="*/ 131 h 150"/>
                  <a:gd name="T30" fmla="*/ 0 w 111"/>
                  <a:gd name="T31" fmla="*/ 75 h 150"/>
                  <a:gd name="T32" fmla="*/ 15 w 111"/>
                  <a:gd name="T33" fmla="*/ 20 h 150"/>
                  <a:gd name="T34" fmla="*/ 55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7">
                <a:extLst>
                  <a:ext uri="{FF2B5EF4-FFF2-40B4-BE49-F238E27FC236}">
                    <a16:creationId xmlns:a16="http://schemas.microsoft.com/office/drawing/2014/main" id="{9CF7ADCB-FF3E-42E8-B3A7-57C0115EE9E1}"/>
                  </a:ext>
                </a:extLst>
              </p:cNvPr>
              <p:cNvSpPr>
                <a:spLocks/>
              </p:cNvSpPr>
              <p:nvPr/>
            </p:nvSpPr>
            <p:spPr bwMode="auto">
              <a:xfrm>
                <a:off x="4260"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38">
                <a:extLst>
                  <a:ext uri="{FF2B5EF4-FFF2-40B4-BE49-F238E27FC236}">
                    <a16:creationId xmlns:a16="http://schemas.microsoft.com/office/drawing/2014/main" id="{F4BE6504-C572-4DE0-A608-3A853D2D29D2}"/>
                  </a:ext>
                </a:extLst>
              </p:cNvPr>
              <p:cNvSpPr>
                <a:spLocks/>
              </p:cNvSpPr>
              <p:nvPr/>
            </p:nvSpPr>
            <p:spPr bwMode="auto">
              <a:xfrm>
                <a:off x="4284" y="1093"/>
                <a:ext cx="13" cy="29"/>
              </a:xfrm>
              <a:custGeom>
                <a:avLst/>
                <a:gdLst>
                  <a:gd name="T0" fmla="*/ 47 w 66"/>
                  <a:gd name="T1" fmla="*/ 145 h 145"/>
                  <a:gd name="T2" fmla="*/ 47 w 66"/>
                  <a:gd name="T3" fmla="*/ 145 h 145"/>
                  <a:gd name="T4" fmla="*/ 47 w 66"/>
                  <a:gd name="T5" fmla="*/ 22 h 145"/>
                  <a:gd name="T6" fmla="*/ 9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9"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Freeform 39">
                <a:extLst>
                  <a:ext uri="{FF2B5EF4-FFF2-40B4-BE49-F238E27FC236}">
                    <a16:creationId xmlns:a16="http://schemas.microsoft.com/office/drawing/2014/main" id="{1608FF9B-99BB-42AE-BF8D-960B623A507D}"/>
                  </a:ext>
                </a:extLst>
              </p:cNvPr>
              <p:cNvSpPr>
                <a:spLocks noEditPoints="1"/>
              </p:cNvSpPr>
              <p:nvPr/>
            </p:nvSpPr>
            <p:spPr bwMode="auto">
              <a:xfrm>
                <a:off x="4307" y="109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Freeform 40">
                <a:extLst>
                  <a:ext uri="{FF2B5EF4-FFF2-40B4-BE49-F238E27FC236}">
                    <a16:creationId xmlns:a16="http://schemas.microsoft.com/office/drawing/2014/main" id="{31F3776B-6C10-40EF-B53C-4BE7566165DB}"/>
                  </a:ext>
                </a:extLst>
              </p:cNvPr>
              <p:cNvSpPr>
                <a:spLocks/>
              </p:cNvSpPr>
              <p:nvPr/>
            </p:nvSpPr>
            <p:spPr bwMode="auto">
              <a:xfrm>
                <a:off x="4334" y="109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Freeform 41">
                <a:extLst>
                  <a:ext uri="{FF2B5EF4-FFF2-40B4-BE49-F238E27FC236}">
                    <a16:creationId xmlns:a16="http://schemas.microsoft.com/office/drawing/2014/main" id="{98899E34-A3ED-491A-8CD2-B810C2637C49}"/>
                  </a:ext>
                </a:extLst>
              </p:cNvPr>
              <p:cNvSpPr>
                <a:spLocks noEditPoints="1"/>
              </p:cNvSpPr>
              <p:nvPr/>
            </p:nvSpPr>
            <p:spPr bwMode="auto">
              <a:xfrm>
                <a:off x="4357" y="1093"/>
                <a:ext cx="21" cy="29"/>
              </a:xfrm>
              <a:custGeom>
                <a:avLst/>
                <a:gdLst>
                  <a:gd name="T0" fmla="*/ 90 w 110"/>
                  <a:gd name="T1" fmla="*/ 75 h 150"/>
                  <a:gd name="T2" fmla="*/ 90 w 110"/>
                  <a:gd name="T3" fmla="*/ 75 h 150"/>
                  <a:gd name="T4" fmla="*/ 81 w 110"/>
                  <a:gd name="T5" fmla="*/ 32 h 150"/>
                  <a:gd name="T6" fmla="*/ 55 w 110"/>
                  <a:gd name="T7" fmla="*/ 18 h 150"/>
                  <a:gd name="T8" fmla="*/ 29 w 110"/>
                  <a:gd name="T9" fmla="*/ 32 h 150"/>
                  <a:gd name="T10" fmla="*/ 21 w 110"/>
                  <a:gd name="T11" fmla="*/ 75 h 150"/>
                  <a:gd name="T12" fmla="*/ 29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5" y="23"/>
                      <a:pt x="29" y="32"/>
                    </a:cubicBezTo>
                    <a:cubicBezTo>
                      <a:pt x="24" y="42"/>
                      <a:pt x="21" y="56"/>
                      <a:pt x="21" y="75"/>
                    </a:cubicBezTo>
                    <a:cubicBezTo>
                      <a:pt x="21" y="95"/>
                      <a:pt x="24" y="109"/>
                      <a:pt x="29" y="119"/>
                    </a:cubicBezTo>
                    <a:cubicBezTo>
                      <a:pt x="35" y="128"/>
                      <a:pt x="44" y="133"/>
                      <a:pt x="55" y="133"/>
                    </a:cubicBezTo>
                    <a:cubicBezTo>
                      <a:pt x="66" y="133"/>
                      <a:pt x="75" y="128"/>
                      <a:pt x="81" y="119"/>
                    </a:cubicBezTo>
                    <a:cubicBezTo>
                      <a:pt x="87" y="109"/>
                      <a:pt x="90" y="95"/>
                      <a:pt x="90" y="75"/>
                    </a:cubicBezTo>
                    <a:close/>
                    <a:moveTo>
                      <a:pt x="110" y="75"/>
                    </a:moveTo>
                    <a:lnTo>
                      <a:pt x="110" y="75"/>
                    </a:lnTo>
                    <a:cubicBezTo>
                      <a:pt x="110" y="100"/>
                      <a:pt x="105" y="119"/>
                      <a:pt x="96" y="131"/>
                    </a:cubicBezTo>
                    <a:cubicBezTo>
                      <a:pt x="86" y="144"/>
                      <a:pt x="72" y="150"/>
                      <a:pt x="55" y="150"/>
                    </a:cubicBezTo>
                    <a:cubicBezTo>
                      <a:pt x="38" y="150"/>
                      <a:pt x="24" y="144"/>
                      <a:pt x="15" y="131"/>
                    </a:cubicBezTo>
                    <a:cubicBezTo>
                      <a:pt x="5" y="119"/>
                      <a:pt x="0" y="100"/>
                      <a:pt x="0" y="75"/>
                    </a:cubicBezTo>
                    <a:cubicBezTo>
                      <a:pt x="0" y="51"/>
                      <a:pt x="5" y="32"/>
                      <a:pt x="15" y="20"/>
                    </a:cubicBezTo>
                    <a:cubicBezTo>
                      <a:pt x="25" y="7"/>
                      <a:pt x="38" y="0"/>
                      <a:pt x="55" y="0"/>
                    </a:cubicBezTo>
                    <a:cubicBezTo>
                      <a:pt x="72" y="0"/>
                      <a:pt x="86"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Freeform 42">
                <a:extLst>
                  <a:ext uri="{FF2B5EF4-FFF2-40B4-BE49-F238E27FC236}">
                    <a16:creationId xmlns:a16="http://schemas.microsoft.com/office/drawing/2014/main" id="{F4A4990B-BF75-4408-918E-9833878E9C55}"/>
                  </a:ext>
                </a:extLst>
              </p:cNvPr>
              <p:cNvSpPr>
                <a:spLocks/>
              </p:cNvSpPr>
              <p:nvPr/>
            </p:nvSpPr>
            <p:spPr bwMode="auto">
              <a:xfrm>
                <a:off x="4383"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2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2"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Freeform 43">
                <a:extLst>
                  <a:ext uri="{FF2B5EF4-FFF2-40B4-BE49-F238E27FC236}">
                    <a16:creationId xmlns:a16="http://schemas.microsoft.com/office/drawing/2014/main" id="{D332CB91-0F14-4869-99C0-13FC4AD561EB}"/>
                  </a:ext>
                </a:extLst>
              </p:cNvPr>
              <p:cNvSpPr>
                <a:spLocks/>
              </p:cNvSpPr>
              <p:nvPr/>
            </p:nvSpPr>
            <p:spPr bwMode="auto">
              <a:xfrm>
                <a:off x="4408" y="109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Freeform 44">
                <a:extLst>
                  <a:ext uri="{FF2B5EF4-FFF2-40B4-BE49-F238E27FC236}">
                    <a16:creationId xmlns:a16="http://schemas.microsoft.com/office/drawing/2014/main" id="{90D5A619-AC90-47E6-B57A-131DD774BE9B}"/>
                  </a:ext>
                </a:extLst>
              </p:cNvPr>
              <p:cNvSpPr>
                <a:spLocks noEditPoints="1"/>
              </p:cNvSpPr>
              <p:nvPr/>
            </p:nvSpPr>
            <p:spPr bwMode="auto">
              <a:xfrm>
                <a:off x="4134" y="1143"/>
                <a:ext cx="22"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7" y="150"/>
                      <a:pt x="24" y="144"/>
                      <a:pt x="14" y="131"/>
                    </a:cubicBezTo>
                    <a:cubicBezTo>
                      <a:pt x="4" y="119"/>
                      <a:pt x="0" y="100"/>
                      <a:pt x="0" y="75"/>
                    </a:cubicBezTo>
                    <a:cubicBezTo>
                      <a:pt x="0" y="51"/>
                      <a:pt x="4"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8" name="Freeform 45">
                <a:extLst>
                  <a:ext uri="{FF2B5EF4-FFF2-40B4-BE49-F238E27FC236}">
                    <a16:creationId xmlns:a16="http://schemas.microsoft.com/office/drawing/2014/main" id="{5BA3BC4F-0F7A-45B2-9F6E-AD014F02AC2B}"/>
                  </a:ext>
                </a:extLst>
              </p:cNvPr>
              <p:cNvSpPr>
                <a:spLocks noEditPoints="1"/>
              </p:cNvSpPr>
              <p:nvPr/>
            </p:nvSpPr>
            <p:spPr bwMode="auto">
              <a:xfrm>
                <a:off x="4159" y="1143"/>
                <a:ext cx="21"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19" name="Freeform 46">
                <a:extLst>
                  <a:ext uri="{FF2B5EF4-FFF2-40B4-BE49-F238E27FC236}">
                    <a16:creationId xmlns:a16="http://schemas.microsoft.com/office/drawing/2014/main" id="{170BEAEE-D4FE-4357-8E3C-F531D5F149E1}"/>
                  </a:ext>
                </a:extLst>
              </p:cNvPr>
              <p:cNvSpPr>
                <a:spLocks/>
              </p:cNvSpPr>
              <p:nvPr/>
            </p:nvSpPr>
            <p:spPr bwMode="auto">
              <a:xfrm>
                <a:off x="4185" y="1143"/>
                <a:ext cx="14"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0" name="Freeform 47">
                <a:extLst>
                  <a:ext uri="{FF2B5EF4-FFF2-40B4-BE49-F238E27FC236}">
                    <a16:creationId xmlns:a16="http://schemas.microsoft.com/office/drawing/2014/main" id="{9BB1501D-5765-4DBD-AC7A-3214E3BF25CC}"/>
                  </a:ext>
                </a:extLst>
              </p:cNvPr>
              <p:cNvSpPr>
                <a:spLocks noEditPoints="1"/>
              </p:cNvSpPr>
              <p:nvPr/>
            </p:nvSpPr>
            <p:spPr bwMode="auto">
              <a:xfrm>
                <a:off x="4209"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5"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1" name="Freeform 48">
                <a:extLst>
                  <a:ext uri="{FF2B5EF4-FFF2-40B4-BE49-F238E27FC236}">
                    <a16:creationId xmlns:a16="http://schemas.microsoft.com/office/drawing/2014/main" id="{627739B5-9D50-4947-B38E-61F851C9F4C2}"/>
                  </a:ext>
                </a:extLst>
              </p:cNvPr>
              <p:cNvSpPr>
                <a:spLocks/>
              </p:cNvSpPr>
              <p:nvPr/>
            </p:nvSpPr>
            <p:spPr bwMode="auto">
              <a:xfrm>
                <a:off x="4235"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2" name="Freeform 49">
                <a:extLst>
                  <a:ext uri="{FF2B5EF4-FFF2-40B4-BE49-F238E27FC236}">
                    <a16:creationId xmlns:a16="http://schemas.microsoft.com/office/drawing/2014/main" id="{4E03E4DD-686D-4EF8-B02E-B6DFED9B1A4E}"/>
                  </a:ext>
                </a:extLst>
              </p:cNvPr>
              <p:cNvSpPr>
                <a:spLocks/>
              </p:cNvSpPr>
              <p:nvPr/>
            </p:nvSpPr>
            <p:spPr bwMode="auto">
              <a:xfrm>
                <a:off x="4260" y="1143"/>
                <a:ext cx="13" cy="29"/>
              </a:xfrm>
              <a:custGeom>
                <a:avLst/>
                <a:gdLst>
                  <a:gd name="T0" fmla="*/ 46 w 66"/>
                  <a:gd name="T1" fmla="*/ 145 h 145"/>
                  <a:gd name="T2" fmla="*/ 46 w 66"/>
                  <a:gd name="T3" fmla="*/ 145 h 145"/>
                  <a:gd name="T4" fmla="*/ 46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6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6" y="145"/>
                    </a:moveTo>
                    <a:lnTo>
                      <a:pt x="46" y="145"/>
                    </a:lnTo>
                    <a:lnTo>
                      <a:pt x="46" y="22"/>
                    </a:lnTo>
                    <a:lnTo>
                      <a:pt x="8" y="41"/>
                    </a:lnTo>
                    <a:lnTo>
                      <a:pt x="0" y="25"/>
                    </a:lnTo>
                    <a:lnTo>
                      <a:pt x="51" y="0"/>
                    </a:lnTo>
                    <a:lnTo>
                      <a:pt x="66" y="0"/>
                    </a:lnTo>
                    <a:lnTo>
                      <a:pt x="66" y="145"/>
                    </a:lnTo>
                    <a:lnTo>
                      <a:pt x="46"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3" name="Freeform 50">
                <a:extLst>
                  <a:ext uri="{FF2B5EF4-FFF2-40B4-BE49-F238E27FC236}">
                    <a16:creationId xmlns:a16="http://schemas.microsoft.com/office/drawing/2014/main" id="{99815BCE-7FAE-4B85-A6BF-1D214CE1DF2C}"/>
                  </a:ext>
                </a:extLst>
              </p:cNvPr>
              <p:cNvSpPr>
                <a:spLocks noEditPoints="1"/>
              </p:cNvSpPr>
              <p:nvPr/>
            </p:nvSpPr>
            <p:spPr bwMode="auto">
              <a:xfrm>
                <a:off x="4283" y="1143"/>
                <a:ext cx="21" cy="29"/>
              </a:xfrm>
              <a:custGeom>
                <a:avLst/>
                <a:gdLst>
                  <a:gd name="T0" fmla="*/ 89 w 110"/>
                  <a:gd name="T1" fmla="*/ 75 h 150"/>
                  <a:gd name="T2" fmla="*/ 89 w 110"/>
                  <a:gd name="T3" fmla="*/ 75 h 150"/>
                  <a:gd name="T4" fmla="*/ 81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1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7" y="42"/>
                      <a:pt x="81" y="32"/>
                    </a:cubicBezTo>
                    <a:cubicBezTo>
                      <a:pt x="75"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5" y="128"/>
                      <a:pt x="81" y="119"/>
                    </a:cubicBezTo>
                    <a:cubicBezTo>
                      <a:pt x="87" y="109"/>
                      <a:pt x="89" y="95"/>
                      <a:pt x="89" y="75"/>
                    </a:cubicBezTo>
                    <a:close/>
                    <a:moveTo>
                      <a:pt x="110" y="75"/>
                    </a:moveTo>
                    <a:lnTo>
                      <a:pt x="110" y="75"/>
                    </a:lnTo>
                    <a:cubicBezTo>
                      <a:pt x="110" y="100"/>
                      <a:pt x="105" y="119"/>
                      <a:pt x="95" y="131"/>
                    </a:cubicBezTo>
                    <a:cubicBezTo>
                      <a:pt x="86" y="144"/>
                      <a:pt x="72" y="150"/>
                      <a:pt x="55" y="150"/>
                    </a:cubicBezTo>
                    <a:cubicBezTo>
                      <a:pt x="38" y="150"/>
                      <a:pt x="24" y="144"/>
                      <a:pt x="15" y="131"/>
                    </a:cubicBezTo>
                    <a:cubicBezTo>
                      <a:pt x="5" y="119"/>
                      <a:pt x="0" y="100"/>
                      <a:pt x="0" y="75"/>
                    </a:cubicBezTo>
                    <a:cubicBezTo>
                      <a:pt x="0" y="51"/>
                      <a:pt x="5" y="32"/>
                      <a:pt x="15"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4" name="Freeform 51">
                <a:extLst>
                  <a:ext uri="{FF2B5EF4-FFF2-40B4-BE49-F238E27FC236}">
                    <a16:creationId xmlns:a16="http://schemas.microsoft.com/office/drawing/2014/main" id="{33F1F9F5-0630-49A5-A050-35C765888368}"/>
                  </a:ext>
                </a:extLst>
              </p:cNvPr>
              <p:cNvSpPr>
                <a:spLocks/>
              </p:cNvSpPr>
              <p:nvPr/>
            </p:nvSpPr>
            <p:spPr bwMode="auto">
              <a:xfrm>
                <a:off x="4309" y="1143"/>
                <a:ext cx="13" cy="29"/>
              </a:xfrm>
              <a:custGeom>
                <a:avLst/>
                <a:gdLst>
                  <a:gd name="T0" fmla="*/ 47 w 66"/>
                  <a:gd name="T1" fmla="*/ 145 h 145"/>
                  <a:gd name="T2" fmla="*/ 47 w 66"/>
                  <a:gd name="T3" fmla="*/ 145 h 145"/>
                  <a:gd name="T4" fmla="*/ 47 w 66"/>
                  <a:gd name="T5" fmla="*/ 22 h 145"/>
                  <a:gd name="T6" fmla="*/ 8 w 66"/>
                  <a:gd name="T7" fmla="*/ 41 h 145"/>
                  <a:gd name="T8" fmla="*/ 0 w 66"/>
                  <a:gd name="T9" fmla="*/ 25 h 145"/>
                  <a:gd name="T10" fmla="*/ 51 w 66"/>
                  <a:gd name="T11" fmla="*/ 0 h 145"/>
                  <a:gd name="T12" fmla="*/ 66 w 66"/>
                  <a:gd name="T13" fmla="*/ 0 h 145"/>
                  <a:gd name="T14" fmla="*/ 66 w 66"/>
                  <a:gd name="T15" fmla="*/ 145 h 145"/>
                  <a:gd name="T16" fmla="*/ 47 w 66"/>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45">
                    <a:moveTo>
                      <a:pt x="47" y="145"/>
                    </a:moveTo>
                    <a:lnTo>
                      <a:pt x="47" y="145"/>
                    </a:lnTo>
                    <a:lnTo>
                      <a:pt x="47" y="22"/>
                    </a:lnTo>
                    <a:lnTo>
                      <a:pt x="8" y="41"/>
                    </a:lnTo>
                    <a:lnTo>
                      <a:pt x="0" y="25"/>
                    </a:lnTo>
                    <a:lnTo>
                      <a:pt x="51" y="0"/>
                    </a:lnTo>
                    <a:lnTo>
                      <a:pt x="66" y="0"/>
                    </a:lnTo>
                    <a:lnTo>
                      <a:pt x="66"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5" name="Freeform 52">
                <a:extLst>
                  <a:ext uri="{FF2B5EF4-FFF2-40B4-BE49-F238E27FC236}">
                    <a16:creationId xmlns:a16="http://schemas.microsoft.com/office/drawing/2014/main" id="{DB087C37-F663-43D4-B6E9-4CB699BC53AB}"/>
                  </a:ext>
                </a:extLst>
              </p:cNvPr>
              <p:cNvSpPr>
                <a:spLocks noEditPoints="1"/>
              </p:cNvSpPr>
              <p:nvPr/>
            </p:nvSpPr>
            <p:spPr bwMode="auto">
              <a:xfrm>
                <a:off x="4332" y="1143"/>
                <a:ext cx="22" cy="29"/>
              </a:xfrm>
              <a:custGeom>
                <a:avLst/>
                <a:gdLst>
                  <a:gd name="T0" fmla="*/ 90 w 110"/>
                  <a:gd name="T1" fmla="*/ 75 h 150"/>
                  <a:gd name="T2" fmla="*/ 90 w 110"/>
                  <a:gd name="T3" fmla="*/ 75 h 150"/>
                  <a:gd name="T4" fmla="*/ 81 w 110"/>
                  <a:gd name="T5" fmla="*/ 32 h 150"/>
                  <a:gd name="T6" fmla="*/ 55 w 110"/>
                  <a:gd name="T7" fmla="*/ 18 h 150"/>
                  <a:gd name="T8" fmla="*/ 30 w 110"/>
                  <a:gd name="T9" fmla="*/ 32 h 150"/>
                  <a:gd name="T10" fmla="*/ 21 w 110"/>
                  <a:gd name="T11" fmla="*/ 75 h 150"/>
                  <a:gd name="T12" fmla="*/ 30 w 110"/>
                  <a:gd name="T13" fmla="*/ 119 h 150"/>
                  <a:gd name="T14" fmla="*/ 55 w 110"/>
                  <a:gd name="T15" fmla="*/ 133 h 150"/>
                  <a:gd name="T16" fmla="*/ 81 w 110"/>
                  <a:gd name="T17" fmla="*/ 119 h 150"/>
                  <a:gd name="T18" fmla="*/ 90 w 110"/>
                  <a:gd name="T19" fmla="*/ 75 h 150"/>
                  <a:gd name="T20" fmla="*/ 110 w 110"/>
                  <a:gd name="T21" fmla="*/ 75 h 150"/>
                  <a:gd name="T22" fmla="*/ 110 w 110"/>
                  <a:gd name="T23" fmla="*/ 75 h 150"/>
                  <a:gd name="T24" fmla="*/ 96 w 110"/>
                  <a:gd name="T25" fmla="*/ 131 h 150"/>
                  <a:gd name="T26" fmla="*/ 55 w 110"/>
                  <a:gd name="T27" fmla="*/ 150 h 150"/>
                  <a:gd name="T28" fmla="*/ 15 w 110"/>
                  <a:gd name="T29" fmla="*/ 131 h 150"/>
                  <a:gd name="T30" fmla="*/ 0 w 110"/>
                  <a:gd name="T31" fmla="*/ 75 h 150"/>
                  <a:gd name="T32" fmla="*/ 15 w 110"/>
                  <a:gd name="T33" fmla="*/ 20 h 150"/>
                  <a:gd name="T34" fmla="*/ 55 w 110"/>
                  <a:gd name="T35" fmla="*/ 0 h 150"/>
                  <a:gd name="T36" fmla="*/ 96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90" y="75"/>
                    </a:moveTo>
                    <a:lnTo>
                      <a:pt x="90" y="75"/>
                    </a:lnTo>
                    <a:cubicBezTo>
                      <a:pt x="90" y="56"/>
                      <a:pt x="87" y="42"/>
                      <a:pt x="81" y="32"/>
                    </a:cubicBezTo>
                    <a:cubicBezTo>
                      <a:pt x="75" y="23"/>
                      <a:pt x="66" y="18"/>
                      <a:pt x="55" y="18"/>
                    </a:cubicBezTo>
                    <a:cubicBezTo>
                      <a:pt x="44" y="18"/>
                      <a:pt x="36" y="23"/>
                      <a:pt x="30" y="32"/>
                    </a:cubicBezTo>
                    <a:cubicBezTo>
                      <a:pt x="24" y="42"/>
                      <a:pt x="21" y="56"/>
                      <a:pt x="21" y="75"/>
                    </a:cubicBezTo>
                    <a:cubicBezTo>
                      <a:pt x="21" y="95"/>
                      <a:pt x="24" y="109"/>
                      <a:pt x="30" y="119"/>
                    </a:cubicBezTo>
                    <a:cubicBezTo>
                      <a:pt x="36" y="128"/>
                      <a:pt x="44" y="133"/>
                      <a:pt x="55" y="133"/>
                    </a:cubicBezTo>
                    <a:cubicBezTo>
                      <a:pt x="66" y="133"/>
                      <a:pt x="75" y="128"/>
                      <a:pt x="81" y="119"/>
                    </a:cubicBezTo>
                    <a:cubicBezTo>
                      <a:pt x="87" y="109"/>
                      <a:pt x="90" y="95"/>
                      <a:pt x="90" y="75"/>
                    </a:cubicBezTo>
                    <a:close/>
                    <a:moveTo>
                      <a:pt x="110" y="75"/>
                    </a:moveTo>
                    <a:lnTo>
                      <a:pt x="110" y="75"/>
                    </a:lnTo>
                    <a:cubicBezTo>
                      <a:pt x="110" y="100"/>
                      <a:pt x="106" y="119"/>
                      <a:pt x="96" y="131"/>
                    </a:cubicBezTo>
                    <a:cubicBezTo>
                      <a:pt x="86" y="144"/>
                      <a:pt x="73" y="150"/>
                      <a:pt x="55" y="150"/>
                    </a:cubicBezTo>
                    <a:cubicBezTo>
                      <a:pt x="38" y="150"/>
                      <a:pt x="25" y="144"/>
                      <a:pt x="15" y="131"/>
                    </a:cubicBezTo>
                    <a:cubicBezTo>
                      <a:pt x="5" y="119"/>
                      <a:pt x="0" y="100"/>
                      <a:pt x="0" y="75"/>
                    </a:cubicBezTo>
                    <a:cubicBezTo>
                      <a:pt x="0" y="51"/>
                      <a:pt x="5" y="32"/>
                      <a:pt x="15" y="20"/>
                    </a:cubicBezTo>
                    <a:cubicBezTo>
                      <a:pt x="25" y="7"/>
                      <a:pt x="38" y="0"/>
                      <a:pt x="55" y="0"/>
                    </a:cubicBezTo>
                    <a:cubicBezTo>
                      <a:pt x="72" y="0"/>
                      <a:pt x="86" y="7"/>
                      <a:pt x="96" y="20"/>
                    </a:cubicBezTo>
                    <a:cubicBezTo>
                      <a:pt x="106"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6" name="Freeform 53">
                <a:extLst>
                  <a:ext uri="{FF2B5EF4-FFF2-40B4-BE49-F238E27FC236}">
                    <a16:creationId xmlns:a16="http://schemas.microsoft.com/office/drawing/2014/main" id="{550A4E51-DD81-470C-95FF-7AB18E6D69C4}"/>
                  </a:ext>
                </a:extLst>
              </p:cNvPr>
              <p:cNvSpPr>
                <a:spLocks/>
              </p:cNvSpPr>
              <p:nvPr/>
            </p:nvSpPr>
            <p:spPr bwMode="auto">
              <a:xfrm>
                <a:off x="4359" y="1143"/>
                <a:ext cx="13" cy="29"/>
              </a:xfrm>
              <a:custGeom>
                <a:avLst/>
                <a:gdLst>
                  <a:gd name="T0" fmla="*/ 47 w 67"/>
                  <a:gd name="T1" fmla="*/ 145 h 145"/>
                  <a:gd name="T2" fmla="*/ 47 w 67"/>
                  <a:gd name="T3" fmla="*/ 145 h 145"/>
                  <a:gd name="T4" fmla="*/ 47 w 67"/>
                  <a:gd name="T5" fmla="*/ 22 h 145"/>
                  <a:gd name="T6" fmla="*/ 9 w 67"/>
                  <a:gd name="T7" fmla="*/ 41 h 145"/>
                  <a:gd name="T8" fmla="*/ 0 w 67"/>
                  <a:gd name="T9" fmla="*/ 25 h 145"/>
                  <a:gd name="T10" fmla="*/ 52 w 67"/>
                  <a:gd name="T11" fmla="*/ 0 h 145"/>
                  <a:gd name="T12" fmla="*/ 67 w 67"/>
                  <a:gd name="T13" fmla="*/ 0 h 145"/>
                  <a:gd name="T14" fmla="*/ 67 w 67"/>
                  <a:gd name="T15" fmla="*/ 145 h 145"/>
                  <a:gd name="T16" fmla="*/ 47 w 67"/>
                  <a:gd name="T1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5">
                    <a:moveTo>
                      <a:pt x="47" y="145"/>
                    </a:moveTo>
                    <a:lnTo>
                      <a:pt x="47" y="145"/>
                    </a:lnTo>
                    <a:lnTo>
                      <a:pt x="47" y="22"/>
                    </a:lnTo>
                    <a:lnTo>
                      <a:pt x="9" y="41"/>
                    </a:lnTo>
                    <a:lnTo>
                      <a:pt x="0" y="25"/>
                    </a:lnTo>
                    <a:lnTo>
                      <a:pt x="52" y="0"/>
                    </a:lnTo>
                    <a:lnTo>
                      <a:pt x="67" y="0"/>
                    </a:lnTo>
                    <a:lnTo>
                      <a:pt x="67" y="145"/>
                    </a:lnTo>
                    <a:lnTo>
                      <a:pt x="47" y="14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7" name="Freeform 54">
                <a:extLst>
                  <a:ext uri="{FF2B5EF4-FFF2-40B4-BE49-F238E27FC236}">
                    <a16:creationId xmlns:a16="http://schemas.microsoft.com/office/drawing/2014/main" id="{D8479A56-82C7-44C1-90C6-B6E69B0005CF}"/>
                  </a:ext>
                </a:extLst>
              </p:cNvPr>
              <p:cNvSpPr>
                <a:spLocks noEditPoints="1"/>
              </p:cNvSpPr>
              <p:nvPr/>
            </p:nvSpPr>
            <p:spPr bwMode="auto">
              <a:xfrm>
                <a:off x="4382" y="1143"/>
                <a:ext cx="21" cy="29"/>
              </a:xfrm>
              <a:custGeom>
                <a:avLst/>
                <a:gdLst>
                  <a:gd name="T0" fmla="*/ 89 w 110"/>
                  <a:gd name="T1" fmla="*/ 75 h 150"/>
                  <a:gd name="T2" fmla="*/ 89 w 110"/>
                  <a:gd name="T3" fmla="*/ 75 h 150"/>
                  <a:gd name="T4" fmla="*/ 80 w 110"/>
                  <a:gd name="T5" fmla="*/ 32 h 150"/>
                  <a:gd name="T6" fmla="*/ 55 w 110"/>
                  <a:gd name="T7" fmla="*/ 18 h 150"/>
                  <a:gd name="T8" fmla="*/ 29 w 110"/>
                  <a:gd name="T9" fmla="*/ 32 h 150"/>
                  <a:gd name="T10" fmla="*/ 20 w 110"/>
                  <a:gd name="T11" fmla="*/ 75 h 150"/>
                  <a:gd name="T12" fmla="*/ 29 w 110"/>
                  <a:gd name="T13" fmla="*/ 119 h 150"/>
                  <a:gd name="T14" fmla="*/ 55 w 110"/>
                  <a:gd name="T15" fmla="*/ 133 h 150"/>
                  <a:gd name="T16" fmla="*/ 80 w 110"/>
                  <a:gd name="T17" fmla="*/ 119 h 150"/>
                  <a:gd name="T18" fmla="*/ 89 w 110"/>
                  <a:gd name="T19" fmla="*/ 75 h 150"/>
                  <a:gd name="T20" fmla="*/ 110 w 110"/>
                  <a:gd name="T21" fmla="*/ 75 h 150"/>
                  <a:gd name="T22" fmla="*/ 110 w 110"/>
                  <a:gd name="T23" fmla="*/ 75 h 150"/>
                  <a:gd name="T24" fmla="*/ 95 w 110"/>
                  <a:gd name="T25" fmla="*/ 131 h 150"/>
                  <a:gd name="T26" fmla="*/ 55 w 110"/>
                  <a:gd name="T27" fmla="*/ 150 h 150"/>
                  <a:gd name="T28" fmla="*/ 14 w 110"/>
                  <a:gd name="T29" fmla="*/ 131 h 150"/>
                  <a:gd name="T30" fmla="*/ 0 w 110"/>
                  <a:gd name="T31" fmla="*/ 75 h 150"/>
                  <a:gd name="T32" fmla="*/ 14 w 110"/>
                  <a:gd name="T33" fmla="*/ 20 h 150"/>
                  <a:gd name="T34" fmla="*/ 55 w 110"/>
                  <a:gd name="T35" fmla="*/ 0 h 150"/>
                  <a:gd name="T36" fmla="*/ 95 w 110"/>
                  <a:gd name="T37" fmla="*/ 20 h 150"/>
                  <a:gd name="T38" fmla="*/ 110 w 110"/>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50">
                    <a:moveTo>
                      <a:pt x="89" y="75"/>
                    </a:moveTo>
                    <a:lnTo>
                      <a:pt x="89" y="75"/>
                    </a:lnTo>
                    <a:cubicBezTo>
                      <a:pt x="89" y="56"/>
                      <a:pt x="86" y="42"/>
                      <a:pt x="80" y="32"/>
                    </a:cubicBezTo>
                    <a:cubicBezTo>
                      <a:pt x="74" y="23"/>
                      <a:pt x="66" y="18"/>
                      <a:pt x="55" y="18"/>
                    </a:cubicBezTo>
                    <a:cubicBezTo>
                      <a:pt x="44" y="18"/>
                      <a:pt x="35" y="23"/>
                      <a:pt x="29" y="32"/>
                    </a:cubicBezTo>
                    <a:cubicBezTo>
                      <a:pt x="23" y="42"/>
                      <a:pt x="20" y="56"/>
                      <a:pt x="20" y="75"/>
                    </a:cubicBezTo>
                    <a:cubicBezTo>
                      <a:pt x="20" y="95"/>
                      <a:pt x="23" y="109"/>
                      <a:pt x="29" y="119"/>
                    </a:cubicBezTo>
                    <a:cubicBezTo>
                      <a:pt x="35" y="128"/>
                      <a:pt x="44" y="133"/>
                      <a:pt x="55" y="133"/>
                    </a:cubicBezTo>
                    <a:cubicBezTo>
                      <a:pt x="66" y="133"/>
                      <a:pt x="74" y="128"/>
                      <a:pt x="80" y="119"/>
                    </a:cubicBezTo>
                    <a:cubicBezTo>
                      <a:pt x="86" y="109"/>
                      <a:pt x="89" y="95"/>
                      <a:pt x="89" y="75"/>
                    </a:cubicBezTo>
                    <a:close/>
                    <a:moveTo>
                      <a:pt x="110" y="75"/>
                    </a:moveTo>
                    <a:lnTo>
                      <a:pt x="110" y="75"/>
                    </a:lnTo>
                    <a:cubicBezTo>
                      <a:pt x="110" y="100"/>
                      <a:pt x="105" y="119"/>
                      <a:pt x="95" y="131"/>
                    </a:cubicBezTo>
                    <a:cubicBezTo>
                      <a:pt x="86" y="144"/>
                      <a:pt x="72" y="150"/>
                      <a:pt x="55" y="150"/>
                    </a:cubicBezTo>
                    <a:cubicBezTo>
                      <a:pt x="38" y="150"/>
                      <a:pt x="24" y="144"/>
                      <a:pt x="14" y="131"/>
                    </a:cubicBezTo>
                    <a:cubicBezTo>
                      <a:pt x="5" y="119"/>
                      <a:pt x="0" y="100"/>
                      <a:pt x="0" y="75"/>
                    </a:cubicBezTo>
                    <a:cubicBezTo>
                      <a:pt x="0" y="51"/>
                      <a:pt x="5" y="32"/>
                      <a:pt x="14" y="20"/>
                    </a:cubicBezTo>
                    <a:cubicBezTo>
                      <a:pt x="24" y="7"/>
                      <a:pt x="38" y="0"/>
                      <a:pt x="55" y="0"/>
                    </a:cubicBezTo>
                    <a:cubicBezTo>
                      <a:pt x="72" y="0"/>
                      <a:pt x="85" y="7"/>
                      <a:pt x="95" y="20"/>
                    </a:cubicBezTo>
                    <a:cubicBezTo>
                      <a:pt x="105" y="32"/>
                      <a:pt x="110" y="51"/>
                      <a:pt x="110"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sp>
            <p:nvSpPr>
              <p:cNvPr id="128" name="Freeform 55">
                <a:extLst>
                  <a:ext uri="{FF2B5EF4-FFF2-40B4-BE49-F238E27FC236}">
                    <a16:creationId xmlns:a16="http://schemas.microsoft.com/office/drawing/2014/main" id="{D1B8B39A-D0E8-4640-88E4-DACCE1862584}"/>
                  </a:ext>
                </a:extLst>
              </p:cNvPr>
              <p:cNvSpPr>
                <a:spLocks noEditPoints="1"/>
              </p:cNvSpPr>
              <p:nvPr/>
            </p:nvSpPr>
            <p:spPr bwMode="auto">
              <a:xfrm>
                <a:off x="4406" y="1143"/>
                <a:ext cx="22" cy="29"/>
              </a:xfrm>
              <a:custGeom>
                <a:avLst/>
                <a:gdLst>
                  <a:gd name="T0" fmla="*/ 90 w 111"/>
                  <a:gd name="T1" fmla="*/ 75 h 150"/>
                  <a:gd name="T2" fmla="*/ 90 w 111"/>
                  <a:gd name="T3" fmla="*/ 75 h 150"/>
                  <a:gd name="T4" fmla="*/ 81 w 111"/>
                  <a:gd name="T5" fmla="*/ 32 h 150"/>
                  <a:gd name="T6" fmla="*/ 56 w 111"/>
                  <a:gd name="T7" fmla="*/ 18 h 150"/>
                  <a:gd name="T8" fmla="*/ 30 w 111"/>
                  <a:gd name="T9" fmla="*/ 32 h 150"/>
                  <a:gd name="T10" fmla="*/ 21 w 111"/>
                  <a:gd name="T11" fmla="*/ 75 h 150"/>
                  <a:gd name="T12" fmla="*/ 30 w 111"/>
                  <a:gd name="T13" fmla="*/ 119 h 150"/>
                  <a:gd name="T14" fmla="*/ 56 w 111"/>
                  <a:gd name="T15" fmla="*/ 133 h 150"/>
                  <a:gd name="T16" fmla="*/ 81 w 111"/>
                  <a:gd name="T17" fmla="*/ 119 h 150"/>
                  <a:gd name="T18" fmla="*/ 90 w 111"/>
                  <a:gd name="T19" fmla="*/ 75 h 150"/>
                  <a:gd name="T20" fmla="*/ 111 w 111"/>
                  <a:gd name="T21" fmla="*/ 75 h 150"/>
                  <a:gd name="T22" fmla="*/ 111 w 111"/>
                  <a:gd name="T23" fmla="*/ 75 h 150"/>
                  <a:gd name="T24" fmla="*/ 96 w 111"/>
                  <a:gd name="T25" fmla="*/ 131 h 150"/>
                  <a:gd name="T26" fmla="*/ 56 w 111"/>
                  <a:gd name="T27" fmla="*/ 150 h 150"/>
                  <a:gd name="T28" fmla="*/ 15 w 111"/>
                  <a:gd name="T29" fmla="*/ 131 h 150"/>
                  <a:gd name="T30" fmla="*/ 0 w 111"/>
                  <a:gd name="T31" fmla="*/ 75 h 150"/>
                  <a:gd name="T32" fmla="*/ 15 w 111"/>
                  <a:gd name="T33" fmla="*/ 20 h 150"/>
                  <a:gd name="T34" fmla="*/ 56 w 111"/>
                  <a:gd name="T35" fmla="*/ 0 h 150"/>
                  <a:gd name="T36" fmla="*/ 96 w 111"/>
                  <a:gd name="T37" fmla="*/ 20 h 150"/>
                  <a:gd name="T38" fmla="*/ 111 w 111"/>
                  <a:gd name="T3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90" y="75"/>
                    </a:moveTo>
                    <a:lnTo>
                      <a:pt x="90" y="75"/>
                    </a:lnTo>
                    <a:cubicBezTo>
                      <a:pt x="90" y="56"/>
                      <a:pt x="87" y="42"/>
                      <a:pt x="81" y="32"/>
                    </a:cubicBezTo>
                    <a:cubicBezTo>
                      <a:pt x="75" y="23"/>
                      <a:pt x="67" y="18"/>
                      <a:pt x="56" y="18"/>
                    </a:cubicBezTo>
                    <a:cubicBezTo>
                      <a:pt x="44" y="18"/>
                      <a:pt x="36" y="23"/>
                      <a:pt x="30" y="32"/>
                    </a:cubicBezTo>
                    <a:cubicBezTo>
                      <a:pt x="24" y="42"/>
                      <a:pt x="21" y="56"/>
                      <a:pt x="21" y="75"/>
                    </a:cubicBezTo>
                    <a:cubicBezTo>
                      <a:pt x="21" y="95"/>
                      <a:pt x="24" y="109"/>
                      <a:pt x="30" y="119"/>
                    </a:cubicBezTo>
                    <a:cubicBezTo>
                      <a:pt x="36" y="128"/>
                      <a:pt x="44" y="133"/>
                      <a:pt x="56" y="133"/>
                    </a:cubicBezTo>
                    <a:cubicBezTo>
                      <a:pt x="67" y="133"/>
                      <a:pt x="75" y="128"/>
                      <a:pt x="81" y="119"/>
                    </a:cubicBezTo>
                    <a:cubicBezTo>
                      <a:pt x="87" y="109"/>
                      <a:pt x="90" y="95"/>
                      <a:pt x="90" y="75"/>
                    </a:cubicBezTo>
                    <a:close/>
                    <a:moveTo>
                      <a:pt x="111" y="75"/>
                    </a:moveTo>
                    <a:lnTo>
                      <a:pt x="111" y="75"/>
                    </a:lnTo>
                    <a:cubicBezTo>
                      <a:pt x="111" y="100"/>
                      <a:pt x="106" y="119"/>
                      <a:pt x="96" y="131"/>
                    </a:cubicBezTo>
                    <a:cubicBezTo>
                      <a:pt x="86" y="144"/>
                      <a:pt x="73" y="150"/>
                      <a:pt x="56" y="150"/>
                    </a:cubicBezTo>
                    <a:cubicBezTo>
                      <a:pt x="38" y="150"/>
                      <a:pt x="25" y="144"/>
                      <a:pt x="15" y="131"/>
                    </a:cubicBezTo>
                    <a:cubicBezTo>
                      <a:pt x="5" y="119"/>
                      <a:pt x="0" y="100"/>
                      <a:pt x="0" y="75"/>
                    </a:cubicBezTo>
                    <a:cubicBezTo>
                      <a:pt x="0" y="51"/>
                      <a:pt x="5" y="32"/>
                      <a:pt x="15" y="20"/>
                    </a:cubicBezTo>
                    <a:cubicBezTo>
                      <a:pt x="25" y="7"/>
                      <a:pt x="38" y="0"/>
                      <a:pt x="56" y="0"/>
                    </a:cubicBezTo>
                    <a:cubicBezTo>
                      <a:pt x="73" y="0"/>
                      <a:pt x="86" y="7"/>
                      <a:pt x="96" y="20"/>
                    </a:cubicBezTo>
                    <a:cubicBezTo>
                      <a:pt x="106" y="32"/>
                      <a:pt x="111" y="51"/>
                      <a:pt x="111" y="7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91" name="Freeform 721">
              <a:extLst>
                <a:ext uri="{FF2B5EF4-FFF2-40B4-BE49-F238E27FC236}">
                  <a16:creationId xmlns:a16="http://schemas.microsoft.com/office/drawing/2014/main" id="{B6AE02F8-A631-46F1-8E00-516BBE6045FC}"/>
                </a:ext>
              </a:extLst>
            </p:cNvPr>
            <p:cNvSpPr>
              <a:spLocks noEditPoints="1"/>
            </p:cNvSpPr>
            <p:nvPr/>
          </p:nvSpPr>
          <p:spPr bwMode="auto">
            <a:xfrm>
              <a:off x="1000691" y="1458155"/>
              <a:ext cx="225298" cy="219020"/>
            </a:xfrm>
            <a:custGeom>
              <a:avLst/>
              <a:gdLst>
                <a:gd name="T0" fmla="*/ 137 w 137"/>
                <a:gd name="T1" fmla="*/ 121 h 133"/>
                <a:gd name="T2" fmla="*/ 83 w 137"/>
                <a:gd name="T3" fmla="*/ 67 h 133"/>
                <a:gd name="T4" fmla="*/ 83 w 137"/>
                <a:gd name="T5" fmla="*/ 66 h 133"/>
                <a:gd name="T6" fmla="*/ 78 w 137"/>
                <a:gd name="T7" fmla="*/ 13 h 133"/>
                <a:gd name="T8" fmla="*/ 47 w 137"/>
                <a:gd name="T9" fmla="*/ 0 h 133"/>
                <a:gd name="T10" fmla="*/ 17 w 137"/>
                <a:gd name="T11" fmla="*/ 13 h 133"/>
                <a:gd name="T12" fmla="*/ 17 w 137"/>
                <a:gd name="T13" fmla="*/ 73 h 133"/>
                <a:gd name="T14" fmla="*/ 47 w 137"/>
                <a:gd name="T15" fmla="*/ 86 h 133"/>
                <a:gd name="T16" fmla="*/ 70 w 137"/>
                <a:gd name="T17" fmla="*/ 79 h 133"/>
                <a:gd name="T18" fmla="*/ 71 w 137"/>
                <a:gd name="T19" fmla="*/ 79 h 133"/>
                <a:gd name="T20" fmla="*/ 125 w 137"/>
                <a:gd name="T21" fmla="*/ 133 h 133"/>
                <a:gd name="T22" fmla="*/ 126 w 137"/>
                <a:gd name="T23" fmla="*/ 133 h 133"/>
                <a:gd name="T24" fmla="*/ 137 w 137"/>
                <a:gd name="T25" fmla="*/ 122 h 133"/>
                <a:gd name="T26" fmla="*/ 137 w 137"/>
                <a:gd name="T27" fmla="*/ 121 h 133"/>
                <a:gd name="T28" fmla="*/ 29 w 137"/>
                <a:gd name="T29" fmla="*/ 61 h 133"/>
                <a:gd name="T30" fmla="*/ 29 w 137"/>
                <a:gd name="T31" fmla="*/ 25 h 133"/>
                <a:gd name="T32" fmla="*/ 47 w 137"/>
                <a:gd name="T33" fmla="*/ 18 h 133"/>
                <a:gd name="T34" fmla="*/ 65 w 137"/>
                <a:gd name="T35" fmla="*/ 25 h 133"/>
                <a:gd name="T36" fmla="*/ 65 w 137"/>
                <a:gd name="T37" fmla="*/ 61 h 133"/>
                <a:gd name="T38" fmla="*/ 29 w 137"/>
                <a:gd name="T39" fmla="*/ 6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133">
                  <a:moveTo>
                    <a:pt x="137" y="121"/>
                  </a:moveTo>
                  <a:cubicBezTo>
                    <a:pt x="83" y="67"/>
                    <a:pt x="83" y="67"/>
                    <a:pt x="83" y="67"/>
                  </a:cubicBezTo>
                  <a:cubicBezTo>
                    <a:pt x="83" y="66"/>
                    <a:pt x="83" y="66"/>
                    <a:pt x="83" y="66"/>
                  </a:cubicBezTo>
                  <a:cubicBezTo>
                    <a:pt x="94" y="50"/>
                    <a:pt x="92" y="27"/>
                    <a:pt x="78" y="13"/>
                  </a:cubicBezTo>
                  <a:cubicBezTo>
                    <a:pt x="69" y="5"/>
                    <a:pt x="59" y="0"/>
                    <a:pt x="47" y="0"/>
                  </a:cubicBezTo>
                  <a:cubicBezTo>
                    <a:pt x="36" y="0"/>
                    <a:pt x="25" y="5"/>
                    <a:pt x="17" y="13"/>
                  </a:cubicBezTo>
                  <a:cubicBezTo>
                    <a:pt x="0" y="29"/>
                    <a:pt x="0" y="57"/>
                    <a:pt x="17" y="73"/>
                  </a:cubicBezTo>
                  <a:cubicBezTo>
                    <a:pt x="25" y="82"/>
                    <a:pt x="36" y="86"/>
                    <a:pt x="47" y="86"/>
                  </a:cubicBezTo>
                  <a:cubicBezTo>
                    <a:pt x="55" y="86"/>
                    <a:pt x="63" y="84"/>
                    <a:pt x="70" y="79"/>
                  </a:cubicBezTo>
                  <a:cubicBezTo>
                    <a:pt x="71" y="79"/>
                    <a:pt x="71" y="79"/>
                    <a:pt x="71" y="79"/>
                  </a:cubicBezTo>
                  <a:cubicBezTo>
                    <a:pt x="125" y="133"/>
                    <a:pt x="125" y="133"/>
                    <a:pt x="125" y="133"/>
                  </a:cubicBezTo>
                  <a:cubicBezTo>
                    <a:pt x="126" y="133"/>
                    <a:pt x="126" y="133"/>
                    <a:pt x="126" y="133"/>
                  </a:cubicBezTo>
                  <a:cubicBezTo>
                    <a:pt x="137" y="122"/>
                    <a:pt x="137" y="122"/>
                    <a:pt x="137" y="122"/>
                  </a:cubicBezTo>
                  <a:cubicBezTo>
                    <a:pt x="137" y="121"/>
                    <a:pt x="137" y="121"/>
                    <a:pt x="137" y="121"/>
                  </a:cubicBezTo>
                  <a:moveTo>
                    <a:pt x="29" y="61"/>
                  </a:moveTo>
                  <a:cubicBezTo>
                    <a:pt x="19" y="51"/>
                    <a:pt x="19" y="35"/>
                    <a:pt x="29" y="25"/>
                  </a:cubicBezTo>
                  <a:cubicBezTo>
                    <a:pt x="34" y="20"/>
                    <a:pt x="40" y="18"/>
                    <a:pt x="47" y="18"/>
                  </a:cubicBezTo>
                  <a:cubicBezTo>
                    <a:pt x="54" y="18"/>
                    <a:pt x="61" y="20"/>
                    <a:pt x="65" y="25"/>
                  </a:cubicBezTo>
                  <a:cubicBezTo>
                    <a:pt x="75" y="35"/>
                    <a:pt x="75" y="51"/>
                    <a:pt x="65" y="61"/>
                  </a:cubicBezTo>
                  <a:cubicBezTo>
                    <a:pt x="55" y="71"/>
                    <a:pt x="39" y="71"/>
                    <a:pt x="29" y="61"/>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93" name="Rectangle 192">
            <a:extLst>
              <a:ext uri="{FF2B5EF4-FFF2-40B4-BE49-F238E27FC236}">
                <a16:creationId xmlns:a16="http://schemas.microsoft.com/office/drawing/2014/main" id="{E010DF97-6025-4A75-A309-ED39462BEC8C}"/>
              </a:ext>
            </a:extLst>
          </p:cNvPr>
          <p:cNvSpPr/>
          <p:nvPr/>
        </p:nvSpPr>
        <p:spPr>
          <a:xfrm>
            <a:off x="2281621" y="242498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Windows Server</a:t>
            </a:r>
          </a:p>
        </p:txBody>
      </p:sp>
      <p:sp>
        <p:nvSpPr>
          <p:cNvPr id="194" name="Rectangle 193">
            <a:extLst>
              <a:ext uri="{FF2B5EF4-FFF2-40B4-BE49-F238E27FC236}">
                <a16:creationId xmlns:a16="http://schemas.microsoft.com/office/drawing/2014/main" id="{0A7A0AC0-6CBE-4D3A-8B01-E178A8BBEB83}"/>
              </a:ext>
            </a:extLst>
          </p:cNvPr>
          <p:cNvSpPr/>
          <p:nvPr/>
        </p:nvSpPr>
        <p:spPr>
          <a:xfrm>
            <a:off x="2281621" y="2955138"/>
            <a:ext cx="1544959" cy="480060"/>
          </a:xfrm>
          <a:prstGeom prst="rect">
            <a:avLst/>
          </a:prstGeom>
          <a:solidFill>
            <a:srgbClr val="0071C5">
              <a:alpha val="50000"/>
            </a:srgbClr>
          </a:solidFill>
          <a:ln w="9525" cap="flat" cmpd="sng" algn="ctr">
            <a:noFill/>
            <a:prstDash val="soli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0" i="0" u="none" strike="noStrike" kern="0" cap="all" spc="0" normalizeH="0" baseline="0" noProof="0" dirty="0">
                <a:ln>
                  <a:noFill/>
                </a:ln>
                <a:solidFill>
                  <a:sysClr val="window" lastClr="FFFFFF"/>
                </a:solidFill>
                <a:effectLst/>
                <a:uLnTx/>
                <a:uFillTx/>
                <a:latin typeface="Segoe UI"/>
                <a:ea typeface="+mn-ea"/>
                <a:cs typeface="+mn-cs"/>
              </a:rPr>
              <a:t>Microsoft SQL Server Linux*</a:t>
            </a:r>
          </a:p>
        </p:txBody>
      </p:sp>
      <p:sp>
        <p:nvSpPr>
          <p:cNvPr id="298" name="Rectangle 297"/>
          <p:cNvSpPr/>
          <p:nvPr/>
        </p:nvSpPr>
        <p:spPr>
          <a:xfrm>
            <a:off x="2492087" y="1935649"/>
            <a:ext cx="1124026"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Analytics</a:t>
            </a:r>
          </a:p>
        </p:txBody>
      </p:sp>
      <p:sp>
        <p:nvSpPr>
          <p:cNvPr id="300" name="Rectangle 299"/>
          <p:cNvSpPr/>
          <p:nvPr/>
        </p:nvSpPr>
        <p:spPr>
          <a:xfrm>
            <a:off x="5290327" y="1917382"/>
            <a:ext cx="1609735" cy="353943"/>
          </a:xfrm>
          <a:prstGeom prst="rect">
            <a:avLst/>
          </a:prstGeom>
        </p:spPr>
        <p:txBody>
          <a:bodyPr wrap="none">
            <a:spAutoFit/>
          </a:bodyPr>
          <a:lstStyle/>
          <a:p>
            <a:pPr marL="0" marR="0" lvl="0" indent="0" algn="ctr" defTabSz="514350"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dirty="0">
                <a:ln w="3175">
                  <a:solidFill>
                    <a:srgbClr val="003C71">
                      <a:lumMod val="40000"/>
                      <a:lumOff val="60000"/>
                      <a:alpha val="60000"/>
                    </a:srgbClr>
                  </a:solidFill>
                </a:ln>
                <a:gradFill>
                  <a:gsLst>
                    <a:gs pos="0">
                      <a:srgbClr val="003C71">
                        <a:lumMod val="60000"/>
                        <a:lumOff val="40000"/>
                        <a:alpha val="48000"/>
                      </a:srgbClr>
                    </a:gs>
                    <a:gs pos="57000">
                      <a:prstClr val="white"/>
                    </a:gs>
                    <a:gs pos="100000">
                      <a:srgbClr val="003C71">
                        <a:lumMod val="60000"/>
                        <a:lumOff val="40000"/>
                        <a:alpha val="48000"/>
                      </a:srgbClr>
                    </a:gs>
                  </a:gsLst>
                  <a:lin ang="6000000" scaled="0"/>
                </a:gradFill>
                <a:effectLst>
                  <a:outerShdw blurRad="38100" dist="38100" dir="2700000" algn="tl">
                    <a:srgbClr val="000000">
                      <a:alpha val="43137"/>
                    </a:srgbClr>
                  </a:outerShdw>
                </a:effectLst>
                <a:uLnTx/>
                <a:uFillTx/>
                <a:latin typeface="Segoe UI Light" panose="020B0502040204020203" pitchFamily="34" charset="0"/>
                <a:ea typeface="Intel Clear Pro" panose="020B0804020202060201" pitchFamily="34" charset="0"/>
                <a:cs typeface="Segoe UI Light" panose="020B0502040204020203" pitchFamily="34" charset="0"/>
              </a:rPr>
              <a:t>Hybrid Cloud</a:t>
            </a:r>
          </a:p>
        </p:txBody>
      </p:sp>
      <p:grpSp>
        <p:nvGrpSpPr>
          <p:cNvPr id="272" name="Group 271"/>
          <p:cNvGrpSpPr/>
          <p:nvPr/>
        </p:nvGrpSpPr>
        <p:grpSpPr>
          <a:xfrm flipH="1">
            <a:off x="3529519" y="2901967"/>
            <a:ext cx="322994" cy="332935"/>
            <a:chOff x="5959242" y="857249"/>
            <a:chExt cx="599691" cy="617989"/>
          </a:xfrm>
          <a:solidFill>
            <a:srgbClr val="C3D600"/>
          </a:solidFill>
        </p:grpSpPr>
        <p:grpSp>
          <p:nvGrpSpPr>
            <p:cNvPr id="27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27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27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274" name="TextBox 27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77" name="Group 376"/>
          <p:cNvGrpSpPr/>
          <p:nvPr/>
        </p:nvGrpSpPr>
        <p:grpSpPr>
          <a:xfrm flipH="1">
            <a:off x="3529519" y="2378545"/>
            <a:ext cx="322994" cy="332935"/>
            <a:chOff x="5959242" y="857249"/>
            <a:chExt cx="599691" cy="617989"/>
          </a:xfrm>
          <a:solidFill>
            <a:srgbClr val="C3D600"/>
          </a:solidFill>
        </p:grpSpPr>
        <p:grpSp>
          <p:nvGrpSpPr>
            <p:cNvPr id="378"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80"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81"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79" name="TextBox 378"/>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grpSp>
        <p:nvGrpSpPr>
          <p:cNvPr id="392" name="Group 391"/>
          <p:cNvGrpSpPr/>
          <p:nvPr/>
        </p:nvGrpSpPr>
        <p:grpSpPr>
          <a:xfrm flipH="1">
            <a:off x="6572108" y="2745583"/>
            <a:ext cx="322994" cy="332935"/>
            <a:chOff x="5959242" y="857249"/>
            <a:chExt cx="599691" cy="617989"/>
          </a:xfrm>
          <a:solidFill>
            <a:srgbClr val="C3D600"/>
          </a:solidFill>
        </p:grpSpPr>
        <p:grpSp>
          <p:nvGrpSpPr>
            <p:cNvPr id="393" name="Group 12"/>
            <p:cNvGrpSpPr>
              <a:grpSpLocks noChangeAspect="1"/>
            </p:cNvGrpSpPr>
            <p:nvPr/>
          </p:nvGrpSpPr>
          <p:grpSpPr bwMode="auto">
            <a:xfrm>
              <a:off x="5959242" y="857249"/>
              <a:ext cx="599691" cy="617989"/>
              <a:chOff x="408" y="-930"/>
              <a:chExt cx="4949" cy="5100"/>
            </a:xfrm>
            <a:grpFill/>
            <a:effectLst>
              <a:outerShdw blurRad="50800" dist="38100" dir="5400000" algn="t" rotWithShape="0">
                <a:prstClr val="black">
                  <a:alpha val="40000"/>
                </a:prstClr>
              </a:outerShdw>
            </a:effectLst>
          </p:grpSpPr>
          <p:sp>
            <p:nvSpPr>
              <p:cNvPr id="395" name="Freeform 13"/>
              <p:cNvSpPr>
                <a:spLocks/>
              </p:cNvSpPr>
              <p:nvPr/>
            </p:nvSpPr>
            <p:spPr bwMode="auto">
              <a:xfrm>
                <a:off x="408" y="-930"/>
                <a:ext cx="4949" cy="4566"/>
              </a:xfrm>
              <a:custGeom>
                <a:avLst/>
                <a:gdLst>
                  <a:gd name="T0" fmla="*/ 0 w 2095"/>
                  <a:gd name="T1" fmla="*/ 1933 h 1933"/>
                  <a:gd name="T2" fmla="*/ 153 w 2095"/>
                  <a:gd name="T3" fmla="*/ 1712 h 1933"/>
                  <a:gd name="T4" fmla="*/ 157 w 2095"/>
                  <a:gd name="T5" fmla="*/ 1708 h 1933"/>
                  <a:gd name="T6" fmla="*/ 625 w 2095"/>
                  <a:gd name="T7" fmla="*/ 1414 h 1933"/>
                  <a:gd name="T8" fmla="*/ 819 w 2095"/>
                  <a:gd name="T9" fmla="*/ 1312 h 1933"/>
                  <a:gd name="T10" fmla="*/ 1565 w 2095"/>
                  <a:gd name="T11" fmla="*/ 921 h 1933"/>
                  <a:gd name="T12" fmla="*/ 1945 w 2095"/>
                  <a:gd name="T13" fmla="*/ 722 h 1933"/>
                  <a:gd name="T14" fmla="*/ 1965 w 2095"/>
                  <a:gd name="T15" fmla="*/ 623 h 1933"/>
                  <a:gd name="T16" fmla="*/ 2095 w 2095"/>
                  <a:gd name="T17" fmla="*/ 0 h 1933"/>
                  <a:gd name="T18" fmla="*/ 1368 w 2095"/>
                  <a:gd name="T19" fmla="*/ 9 h 1933"/>
                  <a:gd name="T20" fmla="*/ 1355 w 2095"/>
                  <a:gd name="T21" fmla="*/ 16 h 1933"/>
                  <a:gd name="T22" fmla="*/ 624 w 2095"/>
                  <a:gd name="T23" fmla="*/ 408 h 1933"/>
                  <a:gd name="T24" fmla="*/ 312 w 2095"/>
                  <a:gd name="T25" fmla="*/ 576 h 1933"/>
                  <a:gd name="T26" fmla="*/ 112 w 2095"/>
                  <a:gd name="T27" fmla="*/ 686 h 1933"/>
                  <a:gd name="T28" fmla="*/ 0 w 2095"/>
                  <a:gd name="T29" fmla="*/ 846 h 1933"/>
                  <a:gd name="T30" fmla="*/ 0 w 2095"/>
                  <a:gd name="T31" fmla="*/ 1238 h 1933"/>
                  <a:gd name="T32" fmla="*/ 0 w 2095"/>
                  <a:gd name="T33" fmla="*/ 193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5" h="1933">
                    <a:moveTo>
                      <a:pt x="0" y="1933"/>
                    </a:moveTo>
                    <a:cubicBezTo>
                      <a:pt x="0" y="1933"/>
                      <a:pt x="2" y="1836"/>
                      <a:pt x="153" y="1712"/>
                    </a:cubicBezTo>
                    <a:cubicBezTo>
                      <a:pt x="154" y="1711"/>
                      <a:pt x="156" y="1709"/>
                      <a:pt x="157" y="1708"/>
                    </a:cubicBezTo>
                    <a:cubicBezTo>
                      <a:pt x="279" y="1610"/>
                      <a:pt x="524" y="1470"/>
                      <a:pt x="625" y="1414"/>
                    </a:cubicBezTo>
                    <a:cubicBezTo>
                      <a:pt x="689" y="1380"/>
                      <a:pt x="754" y="1346"/>
                      <a:pt x="819" y="1312"/>
                    </a:cubicBezTo>
                    <a:cubicBezTo>
                      <a:pt x="1068" y="1182"/>
                      <a:pt x="1316" y="1052"/>
                      <a:pt x="1565" y="921"/>
                    </a:cubicBezTo>
                    <a:cubicBezTo>
                      <a:pt x="1691" y="855"/>
                      <a:pt x="1818" y="789"/>
                      <a:pt x="1945" y="722"/>
                    </a:cubicBezTo>
                    <a:cubicBezTo>
                      <a:pt x="1952" y="689"/>
                      <a:pt x="1959" y="656"/>
                      <a:pt x="1965" y="623"/>
                    </a:cubicBezTo>
                    <a:cubicBezTo>
                      <a:pt x="2009" y="415"/>
                      <a:pt x="2052" y="208"/>
                      <a:pt x="2095" y="0"/>
                    </a:cubicBezTo>
                    <a:cubicBezTo>
                      <a:pt x="1853" y="3"/>
                      <a:pt x="1610" y="6"/>
                      <a:pt x="1368" y="9"/>
                    </a:cubicBezTo>
                    <a:cubicBezTo>
                      <a:pt x="1368" y="9"/>
                      <a:pt x="1364" y="11"/>
                      <a:pt x="1355" y="16"/>
                    </a:cubicBezTo>
                    <a:cubicBezTo>
                      <a:pt x="1285" y="53"/>
                      <a:pt x="935" y="241"/>
                      <a:pt x="624" y="408"/>
                    </a:cubicBezTo>
                    <a:cubicBezTo>
                      <a:pt x="509" y="470"/>
                      <a:pt x="400" y="529"/>
                      <a:pt x="312" y="576"/>
                    </a:cubicBezTo>
                    <a:cubicBezTo>
                      <a:pt x="201" y="636"/>
                      <a:pt x="124" y="678"/>
                      <a:pt x="112" y="686"/>
                    </a:cubicBezTo>
                    <a:cubicBezTo>
                      <a:pt x="58" y="719"/>
                      <a:pt x="0" y="782"/>
                      <a:pt x="0" y="846"/>
                    </a:cubicBezTo>
                    <a:cubicBezTo>
                      <a:pt x="0" y="977"/>
                      <a:pt x="0" y="1108"/>
                      <a:pt x="0" y="1238"/>
                    </a:cubicBezTo>
                    <a:cubicBezTo>
                      <a:pt x="0" y="1470"/>
                      <a:pt x="0" y="1701"/>
                      <a:pt x="0" y="1933"/>
                    </a:cubicBezTo>
                    <a:close/>
                  </a:path>
                </a:pathLst>
              </a:custGeom>
              <a:solidFill>
                <a:schemeClr val="bg2"/>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sp>
            <p:nvSpPr>
              <p:cNvPr id="396" name="Freeform 14"/>
              <p:cNvSpPr>
                <a:spLocks/>
              </p:cNvSpPr>
              <p:nvPr/>
            </p:nvSpPr>
            <p:spPr bwMode="auto">
              <a:xfrm>
                <a:off x="408" y="3105"/>
                <a:ext cx="371" cy="1065"/>
              </a:xfrm>
              <a:custGeom>
                <a:avLst/>
                <a:gdLst>
                  <a:gd name="T0" fmla="*/ 157 w 157"/>
                  <a:gd name="T1" fmla="*/ 0 h 451"/>
                  <a:gd name="T2" fmla="*/ 0 w 157"/>
                  <a:gd name="T3" fmla="*/ 225 h 451"/>
                  <a:gd name="T4" fmla="*/ 157 w 157"/>
                  <a:gd name="T5" fmla="*/ 451 h 451"/>
                  <a:gd name="T6" fmla="*/ 157 w 157"/>
                  <a:gd name="T7" fmla="*/ 0 h 451"/>
                </a:gdLst>
                <a:ahLst/>
                <a:cxnLst>
                  <a:cxn ang="0">
                    <a:pos x="T0" y="T1"/>
                  </a:cxn>
                  <a:cxn ang="0">
                    <a:pos x="T2" y="T3"/>
                  </a:cxn>
                  <a:cxn ang="0">
                    <a:pos x="T4" y="T5"/>
                  </a:cxn>
                  <a:cxn ang="0">
                    <a:pos x="T6" y="T7"/>
                  </a:cxn>
                </a:cxnLst>
                <a:rect l="0" t="0" r="r" b="b"/>
                <a:pathLst>
                  <a:path w="157" h="451">
                    <a:moveTo>
                      <a:pt x="157" y="0"/>
                    </a:moveTo>
                    <a:cubicBezTo>
                      <a:pt x="157" y="0"/>
                      <a:pt x="0" y="97"/>
                      <a:pt x="0" y="225"/>
                    </a:cubicBezTo>
                    <a:cubicBezTo>
                      <a:pt x="0" y="384"/>
                      <a:pt x="157" y="451"/>
                      <a:pt x="157" y="451"/>
                    </a:cubicBezTo>
                    <a:lnTo>
                      <a:pt x="157"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0000"/>
                  </a:solidFill>
                  <a:effectLst/>
                  <a:uLnTx/>
                  <a:uFillTx/>
                  <a:latin typeface="Segoe UI"/>
                  <a:ea typeface="+mn-ea"/>
                  <a:cs typeface="+mn-cs"/>
                </a:endParaRPr>
              </a:p>
            </p:txBody>
          </p:sp>
        </p:grpSp>
        <p:sp>
          <p:nvSpPr>
            <p:cNvPr id="394" name="TextBox 393"/>
            <p:cNvSpPr txBox="1"/>
            <p:nvPr/>
          </p:nvSpPr>
          <p:spPr>
            <a:xfrm rot="19931819">
              <a:off x="6054710" y="996541"/>
              <a:ext cx="369054" cy="154249"/>
            </a:xfrm>
            <a:prstGeom prst="rect">
              <a:avLst/>
            </a:prstGeom>
            <a:noFill/>
          </p:spPr>
          <p:txBody>
            <a:bodyPr wrap="none" lIns="0" tIns="0" rIns="0" bIns="0" rtlCol="0" anchor="ctr" anchorCtr="0">
              <a:spAutoFit/>
            </a:bodyPr>
            <a:lstStyle>
              <a:defPPr>
                <a:defRPr lang="en-US"/>
              </a:defPPr>
              <a:lvl1pPr marR="0" lvl="0" indent="0" algn="ctr" defTabSz="685800" fontAlgn="auto">
                <a:lnSpc>
                  <a:spcPct val="80000"/>
                </a:lnSpc>
                <a:spcBef>
                  <a:spcPts val="0"/>
                </a:spcBef>
                <a:spcAft>
                  <a:spcPts val="0"/>
                </a:spcAft>
                <a:buClrTx/>
                <a:buSzTx/>
                <a:buFontTx/>
                <a:buNone/>
                <a:tabLst/>
                <a:defRPr kumimoji="0" sz="1050" b="0" i="0" u="none" strike="noStrike" kern="0" cap="none" spc="0" normalizeH="0" baseline="0">
                  <a:ln>
                    <a:noFill/>
                  </a:ln>
                  <a:effectLst/>
                  <a:uLnTx/>
                  <a:uFillTx/>
                  <a:latin typeface="Intel Clear Pro"/>
                </a:defRPr>
              </a:lvl1pPr>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Intel Clear Pro"/>
                  <a:ea typeface="+mn-ea"/>
                  <a:cs typeface="+mn-cs"/>
                </a:rPr>
                <a:t>UPDATED</a:t>
              </a:r>
            </a:p>
          </p:txBody>
        </p:sp>
      </p:grpSp>
      <p:sp>
        <p:nvSpPr>
          <p:cNvPr id="198" name="TextBox 197"/>
          <p:cNvSpPr txBox="1"/>
          <p:nvPr/>
        </p:nvSpPr>
        <p:spPr>
          <a:xfrm>
            <a:off x="2411054" y="3535560"/>
            <a:ext cx="692497" cy="123111"/>
          </a:xfrm>
          <a:prstGeom prst="rect">
            <a:avLst/>
          </a:prstGeom>
          <a:noFill/>
        </p:spPr>
        <p:txBody>
          <a:bodyPr vert="horz" wrap="none" lIns="0" tIns="0" rIns="0" bIns="0" rtlCol="0" anchor="ctr"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Coming Soon</a:t>
            </a:r>
          </a:p>
        </p:txBody>
      </p:sp>
    </p:spTree>
    <p:custDataLst>
      <p:tags r:id="rId1"/>
    </p:custDataLst>
    <p:extLst>
      <p:ext uri="{BB962C8B-B14F-4D97-AF65-F5344CB8AC3E}">
        <p14:creationId xmlns:p14="http://schemas.microsoft.com/office/powerpoint/2010/main" val="1445750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2">
            <a:extLst>
              <a:ext uri="{FF2B5EF4-FFF2-40B4-BE49-F238E27FC236}">
                <a16:creationId xmlns:a16="http://schemas.microsoft.com/office/drawing/2014/main" id="{79263DF7-485A-4754-8388-502E033B8D84}"/>
              </a:ext>
            </a:extLst>
          </p:cNvPr>
          <p:cNvSpPr>
            <a:spLocks noGrp="1"/>
          </p:cNvSpPr>
          <p:nvPr>
            <p:ph type="title"/>
          </p:nvPr>
        </p:nvSpPr>
        <p:spPr>
          <a:xfrm>
            <a:off x="312744" y="241752"/>
            <a:ext cx="8431205" cy="810214"/>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DAX Example- 30 TB Data Warehouse</a:t>
            </a:r>
            <a:r>
              <a:rPr lang="en-US" sz="2700" b="1" spc="-75" baseline="30000"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5</a:t>
            </a:r>
          </a:p>
        </p:txBody>
      </p:sp>
      <p:sp>
        <p:nvSpPr>
          <p:cNvPr id="115" name="Text Placeholder 14">
            <a:extLst>
              <a:ext uri="{FF2B5EF4-FFF2-40B4-BE49-F238E27FC236}">
                <a16:creationId xmlns:a16="http://schemas.microsoft.com/office/drawing/2014/main" id="{7CDE1879-9DA0-E641-A6D8-EACC30FB6120}"/>
              </a:ext>
            </a:extLst>
          </p:cNvPr>
          <p:cNvSpPr txBox="1">
            <a:spLocks/>
          </p:cNvSpPr>
          <p:nvPr/>
        </p:nvSpPr>
        <p:spPr>
          <a:xfrm>
            <a:off x="176983" y="4333285"/>
            <a:ext cx="7648963" cy="8102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sz="700" dirty="0">
                <a:latin typeface="Arial" panose="020B0604020202020204" pitchFamily="34" charset="0"/>
                <a:cs typeface="Arial" panose="020B0604020202020204" pitchFamily="34" charset="0"/>
              </a:rPr>
              <a:t>Performance results are based on testing by Intel as of 3/31/2019 and may not reflect all publicly available security updates. See configuration disclosures for details. No product or component can be absolutely secure. Software and workloads used in performance tests may have been optimized for performance only on Intel microprocessors. Performance tests, such as </a:t>
            </a:r>
            <a:r>
              <a:rPr lang="en-US" altLang="en-US" sz="700" dirty="0" err="1">
                <a:latin typeface="Arial" panose="020B0604020202020204" pitchFamily="34" charset="0"/>
                <a:cs typeface="Arial" panose="020B0604020202020204" pitchFamily="34" charset="0"/>
              </a:rPr>
              <a:t>SYSmark</a:t>
            </a:r>
            <a:r>
              <a:rPr lang="en-US" altLang="en-US" sz="700" dirty="0">
                <a:latin typeface="Arial" panose="020B0604020202020204" pitchFamily="34" charset="0"/>
                <a:cs typeface="Arial" panose="020B0604020202020204" pitchFamily="34" charset="0"/>
              </a:rPr>
              <a:t> and </a:t>
            </a:r>
            <a:r>
              <a:rPr lang="en-US" altLang="en-US" sz="700" dirty="0" err="1">
                <a:latin typeface="Arial" panose="020B0604020202020204" pitchFamily="34" charset="0"/>
                <a:cs typeface="Arial" panose="020B0604020202020204" pitchFamily="34" charset="0"/>
              </a:rPr>
              <a:t>MobileMark</a:t>
            </a:r>
            <a:r>
              <a:rPr lang="en-US" altLang="en-US" sz="700" dirty="0">
                <a:latin typeface="Arial" panose="020B0604020202020204" pitchFamily="34" charset="0"/>
                <a:cs typeface="Arial" panose="020B060402020202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a:t>
            </a:r>
            <a:r>
              <a:rPr lang="en-US" altLang="en-US" sz="700" dirty="0">
                <a:solidFill>
                  <a:schemeClr val="bg1"/>
                </a:solidFill>
                <a:latin typeface="Arial" panose="020B0604020202020204" pitchFamily="34" charset="0"/>
                <a:cs typeface="Arial" panose="020B0604020202020204" pitchFamily="34" charset="0"/>
              </a:rPr>
              <a:t> </a:t>
            </a:r>
            <a:r>
              <a:rPr lang="en-US" altLang="en-US" sz="700" dirty="0">
                <a:solidFill>
                  <a:schemeClr val="bg1"/>
                </a:solidFill>
                <a:latin typeface="Arial" panose="020B0604020202020204" pitchFamily="34" charset="0"/>
                <a:cs typeface="Arial" panose="020B0604020202020204" pitchFamily="34" charset="0"/>
                <a:hlinkClick r:id="rId4"/>
              </a:rPr>
              <a:t>www.intel.com/benchmarks</a:t>
            </a:r>
            <a:r>
              <a:rPr lang="en-US" altLang="en-US" sz="700" baseline="30000" dirty="0">
                <a:solidFill>
                  <a:schemeClr val="bg1"/>
                </a:solidFill>
                <a:latin typeface="Arial" panose="020B0604020202020204" pitchFamily="34" charset="0"/>
                <a:cs typeface="Arial" panose="020B0604020202020204" pitchFamily="34" charset="0"/>
              </a:rPr>
              <a:t>. </a:t>
            </a:r>
          </a:p>
          <a:p>
            <a:pPr marL="0" indent="0">
              <a:buNone/>
            </a:pPr>
            <a:r>
              <a:rPr lang="en-US" altLang="en-US" sz="700" baseline="30000" dirty="0">
                <a:latin typeface="Arial" panose="020B0604020202020204" pitchFamily="34" charset="0"/>
                <a:cs typeface="Arial" panose="020B0604020202020204" pitchFamily="34" charset="0"/>
              </a:rPr>
              <a:t>5</a:t>
            </a:r>
            <a:r>
              <a:rPr lang="en-US" altLang="en-US" sz="700" dirty="0">
                <a:latin typeface="Arial" panose="020B0604020202020204" pitchFamily="34" charset="0"/>
                <a:cs typeface="Arial" panose="020B0604020202020204" pitchFamily="34" charset="0"/>
              </a:rPr>
              <a:t> Configuration: See Notices &amp; Disclaimers</a:t>
            </a:r>
          </a:p>
        </p:txBody>
      </p:sp>
      <p:sp>
        <p:nvSpPr>
          <p:cNvPr id="17" name="Rectangle 16">
            <a:extLst>
              <a:ext uri="{FF2B5EF4-FFF2-40B4-BE49-F238E27FC236}">
                <a16:creationId xmlns:a16="http://schemas.microsoft.com/office/drawing/2014/main" id="{203DB394-F3EA-41CB-9C17-48B93BAED23F}"/>
              </a:ext>
            </a:extLst>
          </p:cNvPr>
          <p:cNvSpPr/>
          <p:nvPr/>
        </p:nvSpPr>
        <p:spPr bwMode="auto">
          <a:xfrm>
            <a:off x="458827" y="745129"/>
            <a:ext cx="8314470" cy="272382"/>
          </a:xfrm>
          <a:prstGeom prst="rect">
            <a:avLst/>
          </a:prstGeom>
        </p:spPr>
        <p:txBody>
          <a:bodyPr vert="horz" wrap="square" lIns="0" tIns="45720" rIns="146304"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67">
              <a:lnSpc>
                <a:spcPct val="90000"/>
              </a:lnSpc>
              <a:spcBef>
                <a:spcPct val="0"/>
              </a:spcBef>
              <a:defRPr/>
            </a:pPr>
            <a:r>
              <a:rPr lang="en-US" sz="1300" b="1" dirty="0">
                <a:ln w="3175">
                  <a:noFill/>
                </a:ln>
                <a:solidFill>
                  <a:srgbClr val="0078D4"/>
                </a:solidFill>
                <a:latin typeface="Segoe UI Semibold"/>
                <a:cs typeface="Segoe UI Semilight" charset="0"/>
              </a:rPr>
              <a:t>With 2</a:t>
            </a:r>
            <a:r>
              <a:rPr lang="en-US" sz="1300" b="1" baseline="30000" dirty="0">
                <a:ln w="3175">
                  <a:noFill/>
                </a:ln>
                <a:solidFill>
                  <a:srgbClr val="0078D4"/>
                </a:solidFill>
                <a:latin typeface="Segoe UI Semibold"/>
                <a:cs typeface="Segoe UI Semilight" charset="0"/>
              </a:rPr>
              <a:t>nd</a:t>
            </a:r>
            <a:r>
              <a:rPr lang="en-US" sz="1300" b="1" dirty="0">
                <a:ln w="3175">
                  <a:noFill/>
                </a:ln>
                <a:solidFill>
                  <a:srgbClr val="0078D4"/>
                </a:solidFill>
                <a:latin typeface="Segoe UI Semibold"/>
                <a:cs typeface="Segoe UI Semilight" charset="0"/>
              </a:rPr>
              <a:t> Gen Intel</a:t>
            </a:r>
            <a:r>
              <a:rPr lang="en-US" sz="1300" b="1" baseline="30000" dirty="0">
                <a:ln w="3175">
                  <a:noFill/>
                </a:ln>
                <a:solidFill>
                  <a:srgbClr val="0078D4"/>
                </a:solidFill>
                <a:latin typeface="Segoe UI Semibold"/>
                <a:cs typeface="Segoe UI Semilight" charset="0"/>
              </a:rPr>
              <a:t>®</a:t>
            </a:r>
            <a:r>
              <a:rPr lang="en-US" sz="1300" b="1" dirty="0">
                <a:ln w="3175">
                  <a:noFill/>
                </a:ln>
                <a:solidFill>
                  <a:srgbClr val="0078D4"/>
                </a:solidFill>
                <a:latin typeface="Segoe UI Semibold"/>
                <a:cs typeface="Segoe UI Semilight" charset="0"/>
              </a:rPr>
              <a:t> Xeon</a:t>
            </a:r>
            <a:r>
              <a:rPr lang="en-US" sz="1300" b="1" baseline="30000" dirty="0">
                <a:ln w="3175">
                  <a:noFill/>
                </a:ln>
                <a:solidFill>
                  <a:srgbClr val="0078D4"/>
                </a:solidFill>
                <a:latin typeface="Segoe UI Semibold"/>
                <a:cs typeface="Segoe UI Semilight" charset="0"/>
              </a:rPr>
              <a:t>®</a:t>
            </a:r>
            <a:r>
              <a:rPr lang="en-US" sz="1300" b="1" dirty="0">
                <a:ln w="3175">
                  <a:noFill/>
                </a:ln>
                <a:solidFill>
                  <a:srgbClr val="0078D4"/>
                </a:solidFill>
                <a:latin typeface="Segoe UI Semibold"/>
                <a:cs typeface="Segoe UI Semilight" charset="0"/>
              </a:rPr>
              <a:t> Scalable Processor, Intel® </a:t>
            </a:r>
            <a:r>
              <a:rPr lang="en-US" sz="1300" b="1" dirty="0" err="1">
                <a:ln w="3175">
                  <a:noFill/>
                </a:ln>
                <a:solidFill>
                  <a:srgbClr val="0078D4"/>
                </a:solidFill>
                <a:latin typeface="Segoe UI Semibold"/>
                <a:cs typeface="Segoe UI Semilight" charset="0"/>
              </a:rPr>
              <a:t>Optane</a:t>
            </a:r>
            <a:r>
              <a:rPr lang="en-US" sz="1300" b="1" dirty="0">
                <a:ln w="3175">
                  <a:noFill/>
                </a:ln>
                <a:solidFill>
                  <a:srgbClr val="0078D4"/>
                </a:solidFill>
                <a:latin typeface="Segoe UI Semibold"/>
                <a:cs typeface="Segoe UI Semilight" charset="0"/>
              </a:rPr>
              <a:t>™ DC Persistent Memory + SQL Server 2019 CTP</a:t>
            </a:r>
          </a:p>
        </p:txBody>
      </p:sp>
      <p:pic>
        <p:nvPicPr>
          <p:cNvPr id="7" name="Picture 6"/>
          <p:cNvPicPr>
            <a:picLocks noChangeAspect="1"/>
          </p:cNvPicPr>
          <p:nvPr/>
        </p:nvPicPr>
        <p:blipFill>
          <a:blip r:embed="rId5"/>
          <a:stretch>
            <a:fillRect/>
          </a:stretch>
        </p:blipFill>
        <p:spPr>
          <a:xfrm>
            <a:off x="1098369" y="1017511"/>
            <a:ext cx="5909854" cy="3306362"/>
          </a:xfrm>
          <a:prstGeom prst="rect">
            <a:avLst/>
          </a:prstGeom>
          <a:ln>
            <a:solidFill>
              <a:schemeClr val="tx1"/>
            </a:solidFill>
          </a:ln>
        </p:spPr>
      </p:pic>
    </p:spTree>
    <p:custDataLst>
      <p:tags r:id="rId1"/>
    </p:custDataLst>
    <p:extLst>
      <p:ext uri="{BB962C8B-B14F-4D97-AF65-F5344CB8AC3E}">
        <p14:creationId xmlns:p14="http://schemas.microsoft.com/office/powerpoint/2010/main" val="399724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65B997B-E505-4625-A614-DE436554493A}"/>
              </a:ext>
            </a:extLst>
          </p:cNvPr>
          <p:cNvSpPr/>
          <p:nvPr/>
        </p:nvSpPr>
        <p:spPr>
          <a:xfrm flipH="1" flipV="1">
            <a:off x="5753452" y="693"/>
            <a:ext cx="3390548" cy="4766674"/>
          </a:xfrm>
          <a:prstGeom prst="rect">
            <a:avLst/>
          </a:prstGeom>
          <a:gradFill flip="none" rotWithShape="1">
            <a:gsLst>
              <a:gs pos="7400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grpSp>
        <p:nvGrpSpPr>
          <p:cNvPr id="7" name="Group 6">
            <a:extLst>
              <a:ext uri="{FF2B5EF4-FFF2-40B4-BE49-F238E27FC236}">
                <a16:creationId xmlns:a16="http://schemas.microsoft.com/office/drawing/2014/main" id="{0E0C59C5-22AF-4C8A-90A5-283D749E6608}"/>
              </a:ext>
            </a:extLst>
          </p:cNvPr>
          <p:cNvGrpSpPr/>
          <p:nvPr/>
        </p:nvGrpSpPr>
        <p:grpSpPr>
          <a:xfrm>
            <a:off x="6354259" y="238861"/>
            <a:ext cx="2188937" cy="4337243"/>
            <a:chOff x="8183770" y="318480"/>
            <a:chExt cx="3139659" cy="6221040"/>
          </a:xfrm>
        </p:grpSpPr>
        <p:grpSp>
          <p:nvGrpSpPr>
            <p:cNvPr id="19" name="Group 18">
              <a:extLst>
                <a:ext uri="{FF2B5EF4-FFF2-40B4-BE49-F238E27FC236}">
                  <a16:creationId xmlns:a16="http://schemas.microsoft.com/office/drawing/2014/main" id="{FDD162B2-D6FF-4CC2-8E8E-F531B979B3E6}"/>
                </a:ext>
              </a:extLst>
            </p:cNvPr>
            <p:cNvGrpSpPr/>
            <p:nvPr/>
          </p:nvGrpSpPr>
          <p:grpSpPr>
            <a:xfrm>
              <a:off x="8183770" y="318480"/>
              <a:ext cx="3139659" cy="6221040"/>
              <a:chOff x="4432125" y="945314"/>
              <a:chExt cx="3327750" cy="6593731"/>
            </a:xfrm>
          </p:grpSpPr>
          <p:pic>
            <p:nvPicPr>
              <p:cNvPr id="3074" name="Picture 2">
                <a:extLst>
                  <a:ext uri="{FF2B5EF4-FFF2-40B4-BE49-F238E27FC236}">
                    <a16:creationId xmlns:a16="http://schemas.microsoft.com/office/drawing/2014/main" id="{29D65AF1-1F54-4469-907A-858DCC5B69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3147646"/>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68D7B97-A816-496C-99B3-470ADBF438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3694235"/>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6D85B011-9D0E-4805-937F-94169F982A3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4247053"/>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1252D0B5-8080-4A10-AF87-E0750EA4DFC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4793642"/>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556C75B4-E603-4E12-B650-F2F8DAE0A23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945314"/>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69DA1F10-AB26-4852-BC65-CE9CF22083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1491904"/>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D38D444-49A7-414F-A5CA-A168C355B6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2044721"/>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9B8D1E4E-B558-4C9F-92C0-4E858A0854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2591310"/>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E4EA1FCD-A997-4E7D-BC9C-B7C0F99081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5340231"/>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64CF8C20-60E8-4230-BD7F-16E0E9AAA7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5886820"/>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D40B0B61-7B97-475C-A17F-2C1CE31139D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6439638"/>
                <a:ext cx="3327750" cy="5528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D752CE22-916F-49AD-915C-B21225B89EF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32125" y="6986227"/>
                <a:ext cx="3327750" cy="552818"/>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B1A4B63F-5360-4295-85AD-3F72B598FA1A}"/>
                </a:ext>
              </a:extLst>
            </p:cNvPr>
            <p:cNvSpPr/>
            <p:nvPr/>
          </p:nvSpPr>
          <p:spPr>
            <a:xfrm>
              <a:off x="9321800" y="1895477"/>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0" name="Rectangle 39">
              <a:extLst>
                <a:ext uri="{FF2B5EF4-FFF2-40B4-BE49-F238E27FC236}">
                  <a16:creationId xmlns:a16="http://schemas.microsoft.com/office/drawing/2014/main" id="{4E4FFFB2-9B61-4A29-937E-A24C21ACA824}"/>
                </a:ext>
              </a:extLst>
            </p:cNvPr>
            <p:cNvSpPr/>
            <p:nvPr/>
          </p:nvSpPr>
          <p:spPr>
            <a:xfrm>
              <a:off x="9321800" y="1377673"/>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1" name="Rectangle 40">
              <a:extLst>
                <a:ext uri="{FF2B5EF4-FFF2-40B4-BE49-F238E27FC236}">
                  <a16:creationId xmlns:a16="http://schemas.microsoft.com/office/drawing/2014/main" id="{3D72CA24-68F1-4D0F-AAA3-0A1E9AD8F548}"/>
                </a:ext>
              </a:extLst>
            </p:cNvPr>
            <p:cNvSpPr/>
            <p:nvPr/>
          </p:nvSpPr>
          <p:spPr>
            <a:xfrm>
              <a:off x="9321800" y="857441"/>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2" name="Rectangle 41">
              <a:extLst>
                <a:ext uri="{FF2B5EF4-FFF2-40B4-BE49-F238E27FC236}">
                  <a16:creationId xmlns:a16="http://schemas.microsoft.com/office/drawing/2014/main" id="{17B46A7E-84FB-450B-A6A0-BCB9F47731DD}"/>
                </a:ext>
              </a:extLst>
            </p:cNvPr>
            <p:cNvSpPr/>
            <p:nvPr/>
          </p:nvSpPr>
          <p:spPr>
            <a:xfrm>
              <a:off x="9321800" y="339637"/>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3" name="Rectangle 42">
              <a:extLst>
                <a:ext uri="{FF2B5EF4-FFF2-40B4-BE49-F238E27FC236}">
                  <a16:creationId xmlns:a16="http://schemas.microsoft.com/office/drawing/2014/main" id="{3AA38071-0961-43A4-A46B-F45E6828F8B1}"/>
                </a:ext>
              </a:extLst>
            </p:cNvPr>
            <p:cNvSpPr/>
            <p:nvPr/>
          </p:nvSpPr>
          <p:spPr>
            <a:xfrm>
              <a:off x="9321800" y="3971774"/>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4" name="Rectangle 43">
              <a:extLst>
                <a:ext uri="{FF2B5EF4-FFF2-40B4-BE49-F238E27FC236}">
                  <a16:creationId xmlns:a16="http://schemas.microsoft.com/office/drawing/2014/main" id="{8E42F122-3455-47AF-9A72-01A3F7A556E6}"/>
                </a:ext>
              </a:extLst>
            </p:cNvPr>
            <p:cNvSpPr/>
            <p:nvPr/>
          </p:nvSpPr>
          <p:spPr>
            <a:xfrm>
              <a:off x="9321800" y="3453970"/>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5" name="Rectangle 44">
              <a:extLst>
                <a:ext uri="{FF2B5EF4-FFF2-40B4-BE49-F238E27FC236}">
                  <a16:creationId xmlns:a16="http://schemas.microsoft.com/office/drawing/2014/main" id="{8203C75B-2691-4D12-B7F5-5478EF00CFC3}"/>
                </a:ext>
              </a:extLst>
            </p:cNvPr>
            <p:cNvSpPr/>
            <p:nvPr/>
          </p:nvSpPr>
          <p:spPr>
            <a:xfrm>
              <a:off x="9321800" y="2933738"/>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6" name="Rectangle 45">
              <a:extLst>
                <a:ext uri="{FF2B5EF4-FFF2-40B4-BE49-F238E27FC236}">
                  <a16:creationId xmlns:a16="http://schemas.microsoft.com/office/drawing/2014/main" id="{C4DE3B57-36C2-4A1B-ACF3-1410AA0808EE}"/>
                </a:ext>
              </a:extLst>
            </p:cNvPr>
            <p:cNvSpPr/>
            <p:nvPr/>
          </p:nvSpPr>
          <p:spPr>
            <a:xfrm>
              <a:off x="9321800" y="2415934"/>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7" name="Rectangle 46">
              <a:extLst>
                <a:ext uri="{FF2B5EF4-FFF2-40B4-BE49-F238E27FC236}">
                  <a16:creationId xmlns:a16="http://schemas.microsoft.com/office/drawing/2014/main" id="{FF392E31-B36F-487C-935C-CA78CCA0B47C}"/>
                </a:ext>
              </a:extLst>
            </p:cNvPr>
            <p:cNvSpPr/>
            <p:nvPr/>
          </p:nvSpPr>
          <p:spPr>
            <a:xfrm>
              <a:off x="9321800" y="6042875"/>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8" name="Rectangle 47">
              <a:extLst>
                <a:ext uri="{FF2B5EF4-FFF2-40B4-BE49-F238E27FC236}">
                  <a16:creationId xmlns:a16="http://schemas.microsoft.com/office/drawing/2014/main" id="{5DF5EECE-D4CE-402A-AA83-479F1EDF3053}"/>
                </a:ext>
              </a:extLst>
            </p:cNvPr>
            <p:cNvSpPr/>
            <p:nvPr/>
          </p:nvSpPr>
          <p:spPr>
            <a:xfrm>
              <a:off x="9321800" y="5525071"/>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49" name="Rectangle 48">
              <a:extLst>
                <a:ext uri="{FF2B5EF4-FFF2-40B4-BE49-F238E27FC236}">
                  <a16:creationId xmlns:a16="http://schemas.microsoft.com/office/drawing/2014/main" id="{5F81FDF7-D1B8-45EE-B272-09C99E1F6C7C}"/>
                </a:ext>
              </a:extLst>
            </p:cNvPr>
            <p:cNvSpPr/>
            <p:nvPr/>
          </p:nvSpPr>
          <p:spPr>
            <a:xfrm>
              <a:off x="9321800" y="5004839"/>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sp>
          <p:nvSpPr>
            <p:cNvPr id="50" name="Rectangle 49">
              <a:extLst>
                <a:ext uri="{FF2B5EF4-FFF2-40B4-BE49-F238E27FC236}">
                  <a16:creationId xmlns:a16="http://schemas.microsoft.com/office/drawing/2014/main" id="{3F939C07-337C-4C85-89AA-043275D9C876}"/>
                </a:ext>
              </a:extLst>
            </p:cNvPr>
            <p:cNvSpPr/>
            <p:nvPr/>
          </p:nvSpPr>
          <p:spPr>
            <a:xfrm>
              <a:off x="9321800" y="4487035"/>
              <a:ext cx="1673352" cy="475488"/>
            </a:xfrm>
            <a:prstGeom prst="rect">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Intel Clear" panose="020B0604020203020204" pitchFamily="34" charset="0"/>
              </a:endParaRPr>
            </a:p>
          </p:txBody>
        </p:sp>
      </p:grpSp>
      <p:pic>
        <p:nvPicPr>
          <p:cNvPr id="51" name="Picture 50">
            <a:extLst>
              <a:ext uri="{FF2B5EF4-FFF2-40B4-BE49-F238E27FC236}">
                <a16:creationId xmlns:a16="http://schemas.microsoft.com/office/drawing/2014/main" id="{EBB63EF4-3D21-467A-8CE1-2395DFBECE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1201" y="3449459"/>
            <a:ext cx="1166643" cy="1166643"/>
          </a:xfrm>
          <a:prstGeom prst="rect">
            <a:avLst/>
          </a:prstGeom>
          <a:ln w="38100">
            <a:noFill/>
            <a:miter lim="800000"/>
          </a:ln>
          <a:effectLst>
            <a:outerShdw blurRad="76200" dir="18900000" sy="23000" kx="-1200000" algn="bl" rotWithShape="0">
              <a:prstClr val="black">
                <a:alpha val="20000"/>
              </a:prstClr>
            </a:outerShdw>
          </a:effectLst>
        </p:spPr>
      </p:pic>
      <p:sp>
        <p:nvSpPr>
          <p:cNvPr id="18" name="TextBox 17">
            <a:extLst>
              <a:ext uri="{FF2B5EF4-FFF2-40B4-BE49-F238E27FC236}">
                <a16:creationId xmlns:a16="http://schemas.microsoft.com/office/drawing/2014/main" id="{2F65D8BF-F19C-4D91-AA37-DE45B7EA5324}"/>
              </a:ext>
            </a:extLst>
          </p:cNvPr>
          <p:cNvSpPr txBox="1"/>
          <p:nvPr/>
        </p:nvSpPr>
        <p:spPr>
          <a:xfrm>
            <a:off x="455614" y="816429"/>
            <a:ext cx="5648330" cy="1854358"/>
          </a:xfrm>
          <a:prstGeom prst="rect">
            <a:avLst/>
          </a:prstGeom>
          <a:solidFill>
            <a:srgbClr val="0070C0"/>
          </a:solidFill>
          <a:ln>
            <a:solidFill>
              <a:schemeClr val="accent3"/>
            </a:solidFill>
          </a:ln>
        </p:spPr>
        <p:txBody>
          <a:bodyPr wrap="square" lIns="137160" tIns="68580" rIns="137160" bIns="68580" rtlCol="0">
            <a:noAutofit/>
          </a:bodyPr>
          <a:lstStyle/>
          <a:p>
            <a:pPr>
              <a:lnSpc>
                <a:spcPct val="80000"/>
              </a:lnSpc>
              <a:defRPr/>
            </a:pPr>
            <a:r>
              <a:rPr lang="en-US" dirty="0">
                <a:solidFill>
                  <a:prstClr val="white"/>
                </a:solidFill>
                <a:ea typeface="Intel Clear Pro" panose="020B0804020202060201" pitchFamily="34" charset="0"/>
                <a:cs typeface="Intel Clear Pro" panose="020B0804020202060201" pitchFamily="34" charset="0"/>
              </a:rPr>
              <a:t>The very latest from Intel</a:t>
            </a:r>
          </a:p>
          <a:p>
            <a:pPr defTabSz="685800">
              <a:lnSpc>
                <a:spcPct val="150000"/>
              </a:lnSpc>
              <a:defRPr/>
            </a:pPr>
            <a:r>
              <a:rPr lang="en-US" sz="1050" b="1" spc="-23" dirty="0">
                <a:solidFill>
                  <a:prstClr val="white"/>
                </a:solidFill>
                <a:latin typeface="+mj-lt"/>
                <a:cs typeface="Intel Clear" panose="020B0604020203020204" pitchFamily="34" charset="0"/>
              </a:rPr>
              <a:t>12</a:t>
            </a:r>
            <a:r>
              <a:rPr lang="en-US" sz="1050" spc="-23" dirty="0">
                <a:solidFill>
                  <a:prstClr val="white"/>
                </a:solidFill>
                <a:latin typeface="+mj-lt"/>
                <a:cs typeface="Intel Clear" panose="020B0604020203020204" pitchFamily="34" charset="0"/>
              </a:rPr>
              <a:t> x Intel® S2600WFT</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384 GB </a:t>
            </a:r>
            <a:r>
              <a:rPr lang="en-US" sz="1050" spc="-23" dirty="0">
                <a:solidFill>
                  <a:prstClr val="white"/>
                </a:solidFill>
                <a:latin typeface="+mj-lt"/>
                <a:cs typeface="Intel Clear" panose="020B0604020203020204" pitchFamily="34" charset="0"/>
              </a:rPr>
              <a:t>(12 x 32 GB) memory</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2 x 28-core </a:t>
            </a:r>
            <a:r>
              <a:rPr lang="en-US" sz="1050" spc="-23" dirty="0">
                <a:solidFill>
                  <a:prstClr val="white"/>
                </a:solidFill>
                <a:latin typeface="+mj-lt"/>
                <a:cs typeface="Intel Clear" panose="020B0604020203020204" pitchFamily="34" charset="0"/>
              </a:rPr>
              <a:t>8260 Intel® Xeon® Scalable processor</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1.5 TB </a:t>
            </a:r>
            <a:r>
              <a:rPr lang="en-US" sz="1050" spc="-23" dirty="0">
                <a:solidFill>
                  <a:prstClr val="white"/>
                </a:solidFill>
                <a:latin typeface="+mj-lt"/>
                <a:cs typeface="Intel Clear" panose="020B0604020203020204" pitchFamily="34" charset="0"/>
              </a:rPr>
              <a:t>Intel® Optane™ DC Persistent Memory (as cache)</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32 TB </a:t>
            </a:r>
            <a:r>
              <a:rPr lang="en-US" sz="1050" spc="-23" dirty="0">
                <a:solidFill>
                  <a:prstClr val="white"/>
                </a:solidFill>
                <a:latin typeface="+mj-lt"/>
                <a:cs typeface="Intel Clear" panose="020B0604020203020204" pitchFamily="34" charset="0"/>
              </a:rPr>
              <a:t>NVMe (4 x 8TB Intel® DC P4510) as capacity</a:t>
            </a:r>
          </a:p>
          <a:p>
            <a:pPr marL="128588" indent="-128588" defTabSz="685800">
              <a:lnSpc>
                <a:spcPct val="150000"/>
              </a:lnSpc>
              <a:buFont typeface="Wingdings" panose="05000000000000000000" pitchFamily="2" charset="2"/>
              <a:buChar char="ü"/>
              <a:defRPr/>
            </a:pPr>
            <a:r>
              <a:rPr lang="en-US" sz="1050" b="1" spc="-23" dirty="0">
                <a:solidFill>
                  <a:prstClr val="white"/>
                </a:solidFill>
                <a:latin typeface="+mj-lt"/>
                <a:cs typeface="Intel Clear" panose="020B0604020203020204" pitchFamily="34" charset="0"/>
              </a:rPr>
              <a:t>2</a:t>
            </a:r>
            <a:r>
              <a:rPr lang="en-US" sz="1050" spc="-23" dirty="0">
                <a:solidFill>
                  <a:prstClr val="white"/>
                </a:solidFill>
                <a:latin typeface="+mj-lt"/>
                <a:cs typeface="Intel Clear" panose="020B0604020203020204" pitchFamily="34" charset="0"/>
              </a:rPr>
              <a:t> x 25 Gbps RDMA NICs</a:t>
            </a:r>
          </a:p>
        </p:txBody>
      </p:sp>
      <p:sp>
        <p:nvSpPr>
          <p:cNvPr id="35" name="TextBox 34">
            <a:extLst>
              <a:ext uri="{FF2B5EF4-FFF2-40B4-BE49-F238E27FC236}">
                <a16:creationId xmlns:a16="http://schemas.microsoft.com/office/drawing/2014/main" id="{34156381-FF69-4595-8D77-1A5B5E1F42EE}"/>
              </a:ext>
            </a:extLst>
          </p:cNvPr>
          <p:cNvSpPr txBox="1"/>
          <p:nvPr/>
        </p:nvSpPr>
        <p:spPr>
          <a:xfrm>
            <a:off x="455614" y="2699568"/>
            <a:ext cx="5648330" cy="2063724"/>
          </a:xfrm>
          <a:prstGeom prst="rect">
            <a:avLst/>
          </a:prstGeom>
          <a:solidFill>
            <a:srgbClr val="0070C0"/>
          </a:solidFill>
          <a:ln>
            <a:solidFill>
              <a:schemeClr val="accent3"/>
            </a:solidFill>
          </a:ln>
        </p:spPr>
        <p:txBody>
          <a:bodyPr wrap="square" lIns="137160" tIns="68580" rIns="137160" bIns="68580" rtlCol="0">
            <a:noAutofit/>
          </a:bodyPr>
          <a:lstStyle/>
          <a:p>
            <a:pPr marL="0" lvl="1">
              <a:lnSpc>
                <a:spcPct val="80000"/>
              </a:lnSpc>
            </a:pPr>
            <a:r>
              <a:rPr lang="en-US" dirty="0">
                <a:solidFill>
                  <a:schemeClr val="bg2"/>
                </a:solidFill>
                <a:ea typeface="Intel Clear Pro" panose="020B0804020202060201" pitchFamily="34" charset="0"/>
                <a:cs typeface="Intel Clear Pro" panose="020B0804020202060201" pitchFamily="34" charset="0"/>
              </a:rPr>
              <a:t>The very latest from Microsoft</a:t>
            </a:r>
            <a:br>
              <a:rPr lang="en-US" sz="1400" dirty="0">
                <a:solidFill>
                  <a:schemeClr val="bg2"/>
                </a:solidFill>
                <a:cs typeface="Intel Clear" panose="020B0604020203020204" pitchFamily="34" charset="0"/>
              </a:rPr>
            </a:br>
            <a:r>
              <a:rPr lang="en-US" sz="750" u="sng" dirty="0">
                <a:solidFill>
                  <a:schemeClr val="bg2"/>
                </a:solidFill>
                <a:ea typeface="Times New Roman" panose="02020603050405020304" pitchFamily="18" charset="0"/>
                <a:hlinkClick r:id="" action="ppaction://noaction">
                  <a:extLst>
                    <a:ext uri="{A12FA001-AC4F-418D-AE19-62706E023703}">
                      <ahyp:hlinkClr xmlns:ahyp="http://schemas.microsoft.com/office/drawing/2018/hyperlinkcolor" val="tx"/>
                    </a:ext>
                  </a:extLst>
                </a:hlinkClick>
              </a:rPr>
              <a:t>https://blogs.technet.microsoft.com/filecab/2018/10/30/Windows-server-2019-and-intel-optane-dc-persistent-memory/</a:t>
            </a:r>
            <a:r>
              <a:rPr lang="en-US" sz="750" u="sng" dirty="0">
                <a:solidFill>
                  <a:schemeClr val="bg2"/>
                </a:solidFill>
                <a:ea typeface="Times New Roman" panose="02020603050405020304" pitchFamily="18" charset="0"/>
              </a:rPr>
              <a:t> </a:t>
            </a:r>
            <a:endParaRPr lang="en-US" sz="1050" dirty="0">
              <a:solidFill>
                <a:schemeClr val="bg2"/>
              </a:solidFill>
              <a:cs typeface="Intel Clear" panose="020B0604020203020204" pitchFamily="34" charset="0"/>
            </a:endParaRPr>
          </a:p>
          <a:p>
            <a:pPr marL="128588" indent="-128588" defTabSz="685800">
              <a:lnSpc>
                <a:spcPct val="150000"/>
              </a:lnSpc>
              <a:buFont typeface="Wingdings" panose="05000000000000000000" pitchFamily="2" charset="2"/>
              <a:buChar char="ü"/>
              <a:defRPr/>
            </a:pPr>
            <a:r>
              <a:rPr lang="en-US" sz="1050" b="1" dirty="0">
                <a:solidFill>
                  <a:prstClr val="white"/>
                </a:solidFill>
                <a:latin typeface="+mj-lt"/>
                <a:cs typeface="Intel Clear" panose="020B0604020203020204" pitchFamily="34" charset="0"/>
              </a:rPr>
              <a:t>Windows Server 2019</a:t>
            </a:r>
          </a:p>
          <a:p>
            <a:pPr marL="128588" indent="-128588" defTabSz="685800">
              <a:lnSpc>
                <a:spcPct val="150000"/>
              </a:lnSpc>
              <a:buFont typeface="Wingdings" panose="05000000000000000000" pitchFamily="2" charset="2"/>
              <a:buChar char="ü"/>
              <a:defRPr/>
            </a:pPr>
            <a:r>
              <a:rPr lang="en-US" sz="1050" dirty="0">
                <a:solidFill>
                  <a:prstClr val="white"/>
                </a:solidFill>
                <a:latin typeface="+mj-lt"/>
                <a:cs typeface="Intel Clear" panose="020B0604020203020204" pitchFamily="34" charset="0"/>
              </a:rPr>
              <a:t>Insider Preview, build 17713</a:t>
            </a:r>
          </a:p>
          <a:p>
            <a:pPr marL="128588" indent="-128588" defTabSz="685800">
              <a:lnSpc>
                <a:spcPct val="150000"/>
              </a:lnSpc>
              <a:buFont typeface="Wingdings" panose="05000000000000000000" pitchFamily="2" charset="2"/>
              <a:buChar char="ü"/>
              <a:defRPr/>
            </a:pPr>
            <a:r>
              <a:rPr lang="en-US" sz="1050" dirty="0">
                <a:solidFill>
                  <a:prstClr val="white"/>
                </a:solidFill>
                <a:latin typeface="+mj-lt"/>
                <a:cs typeface="Intel Clear" panose="020B0604020203020204" pitchFamily="34" charset="0"/>
              </a:rPr>
              <a:t>Hyper-V + Storage Spaces Direct</a:t>
            </a:r>
          </a:p>
        </p:txBody>
      </p:sp>
      <p:pic>
        <p:nvPicPr>
          <p:cNvPr id="3" name="Picture 2">
            <a:extLst>
              <a:ext uri="{FF2B5EF4-FFF2-40B4-BE49-F238E27FC236}">
                <a16:creationId xmlns:a16="http://schemas.microsoft.com/office/drawing/2014/main" id="{092DB01F-9743-4D2C-9EC8-CE466D51CF87}"/>
              </a:ext>
            </a:extLst>
          </p:cNvPr>
          <p:cNvPicPr>
            <a:picLocks noChangeAspect="1"/>
          </p:cNvPicPr>
          <p:nvPr/>
        </p:nvPicPr>
        <p:blipFill>
          <a:blip r:embed="rId6"/>
          <a:stretch>
            <a:fillRect/>
          </a:stretch>
        </p:blipFill>
        <p:spPr>
          <a:xfrm>
            <a:off x="3249575" y="3156165"/>
            <a:ext cx="2746705" cy="1025936"/>
          </a:xfrm>
          <a:prstGeom prst="rect">
            <a:avLst/>
          </a:prstGeom>
          <a:solidFill>
            <a:schemeClr val="tx1"/>
          </a:solidFill>
        </p:spPr>
      </p:pic>
      <p:pic>
        <p:nvPicPr>
          <p:cNvPr id="2" name="Picture 1">
            <a:extLst>
              <a:ext uri="{FF2B5EF4-FFF2-40B4-BE49-F238E27FC236}">
                <a16:creationId xmlns:a16="http://schemas.microsoft.com/office/drawing/2014/main" id="{E53ABDBD-9582-4215-A3DF-13818D1D1D28}"/>
              </a:ext>
            </a:extLst>
          </p:cNvPr>
          <p:cNvPicPr>
            <a:picLocks noChangeAspect="1"/>
          </p:cNvPicPr>
          <p:nvPr/>
        </p:nvPicPr>
        <p:blipFill>
          <a:blip r:embed="rId7"/>
          <a:stretch>
            <a:fillRect/>
          </a:stretch>
        </p:blipFill>
        <p:spPr>
          <a:xfrm>
            <a:off x="3967273" y="869753"/>
            <a:ext cx="2029007" cy="979832"/>
          </a:xfrm>
          <a:prstGeom prst="rect">
            <a:avLst/>
          </a:prstGeom>
        </p:spPr>
      </p:pic>
      <p:sp>
        <p:nvSpPr>
          <p:cNvPr id="5" name="Rectangle 4">
            <a:extLst>
              <a:ext uri="{FF2B5EF4-FFF2-40B4-BE49-F238E27FC236}">
                <a16:creationId xmlns:a16="http://schemas.microsoft.com/office/drawing/2014/main" id="{4D59E9A4-BD44-4D5A-9B69-5015D6BFC316}"/>
              </a:ext>
            </a:extLst>
          </p:cNvPr>
          <p:cNvSpPr/>
          <p:nvPr/>
        </p:nvSpPr>
        <p:spPr>
          <a:xfrm>
            <a:off x="3967274" y="1896030"/>
            <a:ext cx="2029006" cy="727122"/>
          </a:xfrm>
          <a:prstGeom prst="rect">
            <a:avLst/>
          </a:prstGeom>
          <a:solidFill>
            <a:schemeClr val="bg2"/>
          </a:solidFill>
          <a:ln>
            <a:solidFill>
              <a:schemeClr val="accent3"/>
            </a:solidFill>
          </a:ln>
        </p:spPr>
        <p:txBody>
          <a:bodyPr wrap="square">
            <a:spAutoFit/>
          </a:bodyPr>
          <a:lstStyle/>
          <a:p>
            <a:r>
              <a:rPr lang="en-US" sz="825" b="1" dirty="0"/>
              <a:t>Maximize IOPS</a:t>
            </a:r>
            <a:r>
              <a:rPr lang="en-US" sz="825" dirty="0"/>
              <a:t> read/write 4 kB random, 90% read, 10% write 9,459,587 IOPS</a:t>
            </a:r>
          </a:p>
          <a:p>
            <a:r>
              <a:rPr lang="en-US" sz="825" b="1" dirty="0"/>
              <a:t>Maximize throughput </a:t>
            </a:r>
            <a:r>
              <a:rPr lang="en-US" sz="825" dirty="0"/>
              <a:t>2 MB sequential, 100% read 535.86 GB/s</a:t>
            </a:r>
            <a:endParaRPr lang="en-US" sz="750" dirty="0"/>
          </a:p>
        </p:txBody>
      </p:sp>
      <p:sp>
        <p:nvSpPr>
          <p:cNvPr id="38" name="Rectangle 37">
            <a:extLst>
              <a:ext uri="{FF2B5EF4-FFF2-40B4-BE49-F238E27FC236}">
                <a16:creationId xmlns:a16="http://schemas.microsoft.com/office/drawing/2014/main" id="{6B847FE9-C915-483B-B674-53A7ED0B7B2D}"/>
              </a:ext>
            </a:extLst>
          </p:cNvPr>
          <p:cNvSpPr/>
          <p:nvPr/>
        </p:nvSpPr>
        <p:spPr>
          <a:xfrm>
            <a:off x="3249575" y="4231662"/>
            <a:ext cx="2746705" cy="461665"/>
          </a:xfrm>
          <a:prstGeom prst="rect">
            <a:avLst/>
          </a:prstGeom>
          <a:solidFill>
            <a:schemeClr val="bg2"/>
          </a:solidFill>
          <a:ln>
            <a:solidFill>
              <a:schemeClr val="accent3"/>
            </a:solidFill>
          </a:ln>
        </p:spPr>
        <p:txBody>
          <a:bodyPr wrap="square">
            <a:spAutoFit/>
          </a:bodyPr>
          <a:lstStyle/>
          <a:p>
            <a:r>
              <a:rPr lang="en-US" sz="1200" b="1" dirty="0"/>
              <a:t>Maximize IOPS, all-read 4 kB random, 100% read</a:t>
            </a:r>
          </a:p>
        </p:txBody>
      </p:sp>
      <p:sp>
        <p:nvSpPr>
          <p:cNvPr id="39" name="Text Placeholder 4">
            <a:extLst>
              <a:ext uri="{FF2B5EF4-FFF2-40B4-BE49-F238E27FC236}">
                <a16:creationId xmlns:a16="http://schemas.microsoft.com/office/drawing/2014/main" id="{51ACA661-8BB0-451A-9E36-3EE7460BD658}"/>
              </a:ext>
            </a:extLst>
          </p:cNvPr>
          <p:cNvSpPr txBox="1">
            <a:spLocks/>
          </p:cNvSpPr>
          <p:nvPr/>
        </p:nvSpPr>
        <p:spPr>
          <a:xfrm>
            <a:off x="341710" y="4909058"/>
            <a:ext cx="6327057" cy="138499"/>
          </a:xfrm>
          <a:prstGeom prst="rect">
            <a:avLst/>
          </a:prstGeom>
        </p:spPr>
        <p:txBody>
          <a:bodyPr vert="horz" wrap="square" lIns="68580" tIns="34290" rIns="68580" bIns="34290" rtlCol="0" anchor="b" anchorCtr="0">
            <a:spAutoFit/>
          </a:bodyPr>
          <a:lstStyle>
            <a:lvl1pPr marL="0" indent="0" algn="l" defTabSz="914400" rtl="0" eaLnBrk="1" latinLnBrk="0" hangingPunct="1">
              <a:lnSpc>
                <a:spcPct val="75000"/>
              </a:lnSpc>
              <a:spcBef>
                <a:spcPts val="0"/>
              </a:spcBef>
              <a:buClr>
                <a:schemeClr val="accent2"/>
              </a:buClr>
              <a:buFont typeface="Arial" pitchFamily="34" charset="0"/>
              <a:buNone/>
              <a:defRPr sz="800" kern="1200">
                <a:solidFill>
                  <a:srgbClr val="93A0A7"/>
                </a:solidFill>
                <a:latin typeface="+mn-lt"/>
                <a:ea typeface="+mn-ea"/>
                <a:cs typeface="+mn-cs"/>
              </a:defRPr>
            </a:lvl1pPr>
            <a:lvl2pPr marL="171450" indent="-114300" algn="l" defTabSz="914400" rtl="0" eaLnBrk="1" latinLnBrk="0" hangingPunct="1">
              <a:spcBef>
                <a:spcPts val="600"/>
              </a:spcBef>
              <a:buClr>
                <a:schemeClr val="tx2"/>
              </a:buClr>
              <a:buFont typeface="Wingdings" panose="05000000000000000000" pitchFamily="2" charset="2"/>
              <a:buChar char="§"/>
              <a:defRPr sz="900" kern="1200">
                <a:solidFill>
                  <a:schemeClr val="tx1">
                    <a:lumMod val="65000"/>
                    <a:lumOff val="35000"/>
                  </a:schemeClr>
                </a:solidFill>
                <a:latin typeface="+mn-lt"/>
                <a:ea typeface="+mn-ea"/>
                <a:cs typeface="+mn-cs"/>
              </a:defRPr>
            </a:lvl2pPr>
            <a:lvl3pPr marL="3429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3pPr>
            <a:lvl4pPr marL="51435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4pPr>
            <a:lvl5pPr marL="685800" indent="-114300" algn="l" defTabSz="914400" rtl="0" eaLnBrk="1" latinLnBrk="0" hangingPunct="1">
              <a:spcBef>
                <a:spcPts val="600"/>
              </a:spcBef>
              <a:buClr>
                <a:schemeClr val="tx2"/>
              </a:buClr>
              <a:buFont typeface="Intel Clear" panose="020B0604020203020204" pitchFamily="34" charset="0"/>
              <a:buChar char="–"/>
              <a:defRPr sz="9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600" dirty="0">
                <a:solidFill>
                  <a:schemeClr val="bg1"/>
                </a:solidFill>
              </a:rPr>
              <a:t>*Other names and brands may be claimed as the property of others</a:t>
            </a:r>
          </a:p>
        </p:txBody>
      </p:sp>
      <p:sp>
        <p:nvSpPr>
          <p:cNvPr id="6" name="Title 5"/>
          <p:cNvSpPr>
            <a:spLocks noGrp="1"/>
          </p:cNvSpPr>
          <p:nvPr>
            <p:ph type="title"/>
          </p:nvPr>
        </p:nvSpPr>
        <p:spPr>
          <a:xfrm>
            <a:off x="312744" y="238862"/>
            <a:ext cx="8431205" cy="813104"/>
          </a:xfrm>
        </p:spPr>
        <p:txBody>
          <a:bodyPr/>
          <a:lstStyle/>
          <a:p>
            <a:r>
              <a:rPr lang="en-US" sz="2700" b="1" spc="-75" dirty="0">
                <a:ln w="3175">
                  <a:noFill/>
                </a:ln>
                <a:gradFill>
                  <a:gsLst>
                    <a:gs pos="1250">
                      <a:schemeClr val="tx1"/>
                    </a:gs>
                    <a:gs pos="100000">
                      <a:schemeClr val="tx1"/>
                    </a:gs>
                  </a:gsLst>
                  <a:lin ang="5400000" scaled="0"/>
                </a:gradFill>
                <a:latin typeface="Segoe UI Semibold" panose="020B0702040204020203" pitchFamily="34" charset="0"/>
                <a:ea typeface="+mn-ea"/>
                <a:cs typeface="Segoe UI Semibold" panose="020B0702040204020203" pitchFamily="34" charset="0"/>
              </a:rPr>
              <a:t>Microsoft Ignite ’18 Demo</a:t>
            </a:r>
          </a:p>
        </p:txBody>
      </p:sp>
    </p:spTree>
    <p:custDataLst>
      <p:tags r:id="rId1"/>
    </p:custDataLst>
    <p:extLst>
      <p:ext uri="{BB962C8B-B14F-4D97-AF65-F5344CB8AC3E}">
        <p14:creationId xmlns:p14="http://schemas.microsoft.com/office/powerpoint/2010/main" val="284082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3DA7DEB-751A-8F4F-B88E-B5BBFA0F1C5C}"/>
              </a:ext>
            </a:extLst>
          </p:cNvPr>
          <p:cNvSpPr>
            <a:spLocks noGrp="1"/>
          </p:cNvSpPr>
          <p:nvPr/>
        </p:nvSpPr>
        <p:spPr>
          <a:xfrm>
            <a:off x="205942" y="707661"/>
            <a:ext cx="8798011" cy="441374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accent3"/>
                </a:solidFill>
                <a:latin typeface="Segoe UI Semibold" panose="020B0502040204020203" pitchFamily="34" charset="0"/>
                <a:ea typeface="+mn-ea"/>
                <a:cs typeface="Segoe UI Semibold" panose="020B0502040204020203" pitchFamily="34" charset="0"/>
              </a:defRPr>
            </a:lvl1pPr>
            <a:lvl2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800" b="0" dirty="0">
                <a:solidFill>
                  <a:schemeClr val="tx2"/>
                </a:solidFill>
                <a:ea typeface="Intel Clear" panose="020B0604020203020204" pitchFamily="34" charset="0"/>
              </a:rPr>
              <a:t>Intel technologies’ features and benefits depend on system configuration and may require enabled hardware, software or service activation. Performance varies depending on system configuration.</a:t>
            </a: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No product or component can be absolutely secure. </a:t>
            </a:r>
          </a:p>
          <a:p>
            <a:pPr>
              <a:defRPr/>
            </a:pPr>
            <a:endParaRPr lang="en-US" sz="800" b="0" dirty="0">
              <a:solidFill>
                <a:schemeClr val="tx2"/>
              </a:solidFill>
              <a:ea typeface="Intel Clear" panose="020B0604020203020204" pitchFamily="34" charset="0"/>
            </a:endParaRPr>
          </a:p>
          <a:p>
            <a:pPr lvl="0">
              <a:defRPr/>
            </a:pPr>
            <a:r>
              <a:rPr lang="en-US" sz="800" b="0" dirty="0">
                <a:solidFill>
                  <a:schemeClr val="tx2"/>
                </a:solidFill>
                <a:ea typeface="Intel Clear" panose="020B0604020203020204" pitchFamily="34" charset="0"/>
              </a:rPr>
              <a:t>Tests document performance of components on a particular test, in specific systems. Differences in hardware, software, or configuration will affect actual performance. For more complete information about performance and benchmark results, visit </a:t>
            </a:r>
            <a:r>
              <a:rPr lang="en-US" sz="800" b="0" dirty="0">
                <a:solidFill>
                  <a:schemeClr val="tx2"/>
                </a:solidFill>
                <a:ea typeface="Intel Clear" panose="020B0604020203020204" pitchFamily="34" charset="0"/>
                <a:hlinkClick r:id="rId3"/>
              </a:rPr>
              <a:t>http://www.intel.com/benchmarks . </a:t>
            </a:r>
            <a:endParaRPr lang="en-US" sz="800" b="0" dirty="0">
              <a:solidFill>
                <a:schemeClr val="tx2"/>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Software and workloads used in performance tests may have been optimized for performance only on Intel microprocessors. Performance tests, such as </a:t>
            </a:r>
            <a:r>
              <a:rPr lang="en-US" sz="800" b="0" dirty="0" err="1">
                <a:solidFill>
                  <a:schemeClr val="tx2"/>
                </a:solidFill>
                <a:ea typeface="Intel Clear" panose="020B0604020203020204" pitchFamily="34" charset="0"/>
              </a:rPr>
              <a:t>SYSmark</a:t>
            </a:r>
            <a:r>
              <a:rPr lang="en-US" sz="800" b="0" dirty="0">
                <a:solidFill>
                  <a:schemeClr val="tx2"/>
                </a:solidFill>
                <a:ea typeface="Intel Clear" panose="020B0604020203020204" pitchFamily="34" charset="0"/>
              </a:rPr>
              <a:t> and </a:t>
            </a:r>
            <a:r>
              <a:rPr lang="en-US" sz="800" b="0" dirty="0" err="1">
                <a:solidFill>
                  <a:schemeClr val="tx2"/>
                </a:solidFill>
                <a:ea typeface="Intel Clear" panose="020B0604020203020204" pitchFamily="34" charset="0"/>
              </a:rPr>
              <a:t>MobileMark</a:t>
            </a:r>
            <a:r>
              <a:rPr lang="en-US" sz="800" b="0" dirty="0">
                <a:solidFill>
                  <a:schemeClr val="tx2"/>
                </a:solidFill>
                <a:ea typeface="Intel Clear" panose="020B060402020302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sz="800" b="0" dirty="0">
                <a:solidFill>
                  <a:schemeClr val="tx2"/>
                </a:solidFill>
                <a:ea typeface="Intel Clear" panose="020B0604020203020204" pitchFamily="34" charset="0"/>
                <a:hlinkClick r:id="rId3"/>
              </a:rPr>
              <a:t>http://www.intel.com/benchmarks . </a:t>
            </a:r>
            <a:endParaRPr lang="en-US" sz="800" b="0" dirty="0">
              <a:solidFill>
                <a:schemeClr val="tx2"/>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Intel</a:t>
            </a:r>
            <a:r>
              <a:rPr lang="en-US" sz="800" b="0" baseline="30000" dirty="0">
                <a:solidFill>
                  <a:schemeClr val="tx2"/>
                </a:solidFill>
                <a:ea typeface="Intel Clear" panose="020B0604020203020204" pitchFamily="34" charset="0"/>
              </a:rPr>
              <a:t>®</a:t>
            </a:r>
            <a:r>
              <a:rPr lang="en-US" sz="800" b="0" dirty="0">
                <a:solidFill>
                  <a:schemeClr val="tx2"/>
                </a:solidFill>
                <a:ea typeface="Intel Clear" panose="020B0604020203020204" pitchFamily="34" charset="0"/>
              </a:rPr>
              <a:t> Advanced Vector Extensions (Intel® AVX)* provides higher throughput to certain processor operations. Due to varying processor power characteristics, utilizing AVX instructions may cause a) some parts to operate at less than the rated frequency and b) some parts with Intel® Turbo Boost Technology 2.0 to not achieve any or maximum turbo frequencies. Performance varies depending on hardware, software, and system configuration and you can learn more at </a:t>
            </a:r>
            <a:r>
              <a:rPr lang="en-US" sz="800" b="0" dirty="0">
                <a:solidFill>
                  <a:schemeClr val="tx2"/>
                </a:solidFill>
                <a:ea typeface="Intel Clear" panose="020B0604020203020204" pitchFamily="34" charset="0"/>
                <a:hlinkClick r:id="rId4"/>
              </a:rPr>
              <a:t>http://www.intel.com/go/turbo</a:t>
            </a:r>
            <a:r>
              <a:rPr lang="en-US" sz="800" b="0" dirty="0">
                <a:solidFill>
                  <a:schemeClr val="tx2"/>
                </a:solidFill>
                <a:ea typeface="Intel Clear" panose="020B0604020203020204" pitchFamily="34" charset="0"/>
              </a:rPr>
              <a:t>.</a:t>
            </a:r>
          </a:p>
          <a:p>
            <a:pPr>
              <a:defRPr/>
            </a:pPr>
            <a:endParaRPr lang="en-US" sz="800" b="0" dirty="0">
              <a:solidFill>
                <a:schemeClr val="tx2"/>
              </a:solidFill>
              <a:ea typeface="Intel Clear" panose="020B0604020203020204" pitchFamily="34" charset="0"/>
            </a:endParaRPr>
          </a:p>
          <a:p>
            <a:pPr>
              <a:defRPr/>
            </a:pPr>
            <a:r>
              <a:rPr lang="en-US" sz="800" b="0" dirty="0">
                <a:solidFill>
                  <a:schemeClr val="tx2"/>
                </a:solidFill>
                <a:ea typeface="Intel Clear" panose="020B0604020203020204" pitchFamily="34" charset="0"/>
              </a:rPr>
              <a:t>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lvl="0">
              <a:defRPr/>
            </a:pPr>
            <a:endParaRPr lang="en-US" sz="800" b="0" dirty="0">
              <a:solidFill>
                <a:schemeClr val="tx2"/>
              </a:solidFill>
              <a:ea typeface="Intel Clear" panose="020B0604020203020204" pitchFamily="34" charset="0"/>
            </a:endParaRPr>
          </a:p>
          <a:p>
            <a:pPr lvl="0">
              <a:defRPr/>
            </a:pPr>
            <a:r>
              <a:rPr lang="en-US" sz="800" b="0" dirty="0">
                <a:solidFill>
                  <a:schemeClr val="tx2"/>
                </a:solidFill>
                <a:ea typeface="Intel Clear" panose="020B0604020203020204" pitchFamily="34" charset="0"/>
              </a:rPr>
              <a:t>Cost reduction scenarios described are intended as examples of how a given Intel-based product, in the specified circumstances and configurations, may affect future costs and provide cost savings.  Circumstances will vary.  Intel does not guarantee any costs or cost reduction.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Intel does not control or audit third-party benchmark data or the web sites referenced in this document. You should visit the referenced web site and confirm whether referenced data are accurate.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*Other names and brands may be claimed as property of others.</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Intel, the Intel logo, Xeon, and </a:t>
            </a:r>
            <a:r>
              <a:rPr lang="en-US" sz="800" b="0" dirty="0" err="1">
                <a:solidFill>
                  <a:schemeClr val="tx2"/>
                </a:solidFill>
                <a:ea typeface="Intel Clear" panose="020B0604020203020204" pitchFamily="34" charset="0"/>
              </a:rPr>
              <a:t>Optane</a:t>
            </a:r>
            <a:r>
              <a:rPr lang="en-US" sz="800" b="0" dirty="0">
                <a:solidFill>
                  <a:schemeClr val="tx2"/>
                </a:solidFill>
                <a:ea typeface="Intel Clear" panose="020B0604020203020204" pitchFamily="34" charset="0"/>
              </a:rPr>
              <a:t> are trademarks of Intel Corporation in the United States and other countries. </a:t>
            </a:r>
          </a:p>
          <a:p>
            <a:pPr>
              <a:spcBef>
                <a:spcPts val="0"/>
              </a:spcBef>
              <a:defRPr/>
            </a:pPr>
            <a:endParaRPr lang="en-US" sz="800" b="0" dirty="0">
              <a:solidFill>
                <a:schemeClr val="tx2"/>
              </a:solidFill>
              <a:ea typeface="Intel Clear" panose="020B0604020203020204" pitchFamily="34" charset="0"/>
            </a:endParaRPr>
          </a:p>
          <a:p>
            <a:pPr>
              <a:spcBef>
                <a:spcPts val="0"/>
              </a:spcBef>
              <a:defRPr/>
            </a:pPr>
            <a:r>
              <a:rPr lang="en-US" sz="800" b="0" dirty="0">
                <a:solidFill>
                  <a:schemeClr val="tx2"/>
                </a:solidFill>
                <a:ea typeface="Intel Clear" panose="020B0604020203020204" pitchFamily="34" charset="0"/>
              </a:rPr>
              <a:t>© 2019 Intel Corporation.  </a:t>
            </a:r>
          </a:p>
        </p:txBody>
      </p:sp>
      <p:sp>
        <p:nvSpPr>
          <p:cNvPr id="3" name="Title 2"/>
          <p:cNvSpPr>
            <a:spLocks noGrp="1"/>
          </p:cNvSpPr>
          <p:nvPr>
            <p:ph type="title"/>
          </p:nvPr>
        </p:nvSpPr>
        <p:spPr>
          <a:xfrm>
            <a:off x="312744" y="250258"/>
            <a:ext cx="8431205" cy="801708"/>
          </a:xfrm>
        </p:spPr>
        <p:txBody>
          <a:bodyPr/>
          <a:lstStyle/>
          <a:p>
            <a:r>
              <a:rPr lang="en-US" dirty="0"/>
              <a:t>Notices and Disclaimers</a:t>
            </a:r>
          </a:p>
        </p:txBody>
      </p:sp>
    </p:spTree>
    <p:custDataLst>
      <p:tags r:id="rId1"/>
    </p:custDataLst>
    <p:extLst>
      <p:ext uri="{BB962C8B-B14F-4D97-AF65-F5344CB8AC3E}">
        <p14:creationId xmlns:p14="http://schemas.microsoft.com/office/powerpoint/2010/main" val="2818452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2744" y="259882"/>
            <a:ext cx="8431205" cy="792083"/>
          </a:xfrm>
        </p:spPr>
        <p:txBody>
          <a:bodyPr/>
          <a:lstStyle/>
          <a:p>
            <a:r>
              <a:rPr lang="en-US" dirty="0"/>
              <a:t>Notices and Disclaimers</a:t>
            </a:r>
          </a:p>
        </p:txBody>
      </p:sp>
      <p:sp>
        <p:nvSpPr>
          <p:cNvPr id="10" name="Text Placeholder 3">
            <a:extLst>
              <a:ext uri="{FF2B5EF4-FFF2-40B4-BE49-F238E27FC236}">
                <a16:creationId xmlns:a16="http://schemas.microsoft.com/office/drawing/2014/main" id="{B3DA7DEB-751A-8F4F-B88E-B5BBFA0F1C5C}"/>
              </a:ext>
            </a:extLst>
          </p:cNvPr>
          <p:cNvSpPr>
            <a:spLocks noGrp="1"/>
          </p:cNvSpPr>
          <p:nvPr/>
        </p:nvSpPr>
        <p:spPr>
          <a:xfrm>
            <a:off x="205942" y="707661"/>
            <a:ext cx="8798011" cy="441374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1" i="0" kern="1200" spc="0" baseline="0">
                <a:solidFill>
                  <a:schemeClr val="accent3"/>
                </a:solidFill>
                <a:latin typeface="Segoe UI Semibold" panose="020B0502040204020203" pitchFamily="34" charset="0"/>
                <a:ea typeface="+mn-ea"/>
                <a:cs typeface="Segoe UI Semibold" panose="020B0502040204020203" pitchFamily="34" charset="0"/>
              </a:defRPr>
            </a:lvl1pPr>
            <a:lvl2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1371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1828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defRPr/>
            </a:pPr>
            <a:r>
              <a:rPr lang="en-US" sz="800" dirty="0">
                <a:solidFill>
                  <a:schemeClr val="tx2"/>
                </a:solidFill>
                <a:ea typeface="Intel Clear" panose="020B0604020203020204" pitchFamily="34" charset="0"/>
              </a:rPr>
              <a:t>Performance results are based on testing as of dates shown in configuration and may not reflect all publicly available security updates. See configuration disclosure for</a:t>
            </a:r>
          </a:p>
          <a:p>
            <a:pPr>
              <a:spcBef>
                <a:spcPts val="0"/>
              </a:spcBef>
              <a:defRPr/>
            </a:pPr>
            <a:r>
              <a:rPr lang="en-US" sz="800" dirty="0">
                <a:solidFill>
                  <a:schemeClr val="tx2"/>
                </a:solidFill>
                <a:ea typeface="Intel Clear" panose="020B0604020203020204" pitchFamily="34" charset="0"/>
              </a:rPr>
              <a:t>details. No product or component can be absolutely secure. Software and workloads used in performance tests may have been optimized for performance only on Intel</a:t>
            </a:r>
          </a:p>
          <a:p>
            <a:pPr>
              <a:spcBef>
                <a:spcPts val="0"/>
              </a:spcBef>
              <a:defRPr/>
            </a:pPr>
            <a:r>
              <a:rPr lang="en-US" sz="800" dirty="0">
                <a:solidFill>
                  <a:schemeClr val="tx2"/>
                </a:solidFill>
                <a:ea typeface="Intel Clear" panose="020B0604020203020204" pitchFamily="34" charset="0"/>
              </a:rPr>
              <a:t>microprocessors. Performance tests, such as </a:t>
            </a:r>
            <a:r>
              <a:rPr lang="en-US" sz="800" dirty="0" err="1">
                <a:solidFill>
                  <a:schemeClr val="tx2"/>
                </a:solidFill>
                <a:ea typeface="Intel Clear" panose="020B0604020203020204" pitchFamily="34" charset="0"/>
              </a:rPr>
              <a:t>SYSmark</a:t>
            </a:r>
            <a:r>
              <a:rPr lang="en-US" sz="800" dirty="0">
                <a:solidFill>
                  <a:schemeClr val="tx2"/>
                </a:solidFill>
                <a:ea typeface="Intel Clear" panose="020B0604020203020204" pitchFamily="34" charset="0"/>
              </a:rPr>
              <a:t> and </a:t>
            </a:r>
            <a:r>
              <a:rPr lang="en-US" sz="800" dirty="0" err="1">
                <a:solidFill>
                  <a:schemeClr val="tx2"/>
                </a:solidFill>
                <a:ea typeface="Intel Clear" panose="020B0604020203020204" pitchFamily="34" charset="0"/>
              </a:rPr>
              <a:t>MobileMark</a:t>
            </a:r>
            <a:r>
              <a:rPr lang="en-US" sz="800" dirty="0">
                <a:solidFill>
                  <a:schemeClr val="tx2"/>
                </a:solidFill>
                <a:ea typeface="Intel Clear" panose="020B0604020203020204" pitchFamily="34" charset="0"/>
              </a:rPr>
              <a:t>, are measured using specific computer systems, components, software, operations and functions.</a:t>
            </a:r>
          </a:p>
          <a:p>
            <a:pPr>
              <a:spcBef>
                <a:spcPts val="0"/>
              </a:spcBef>
              <a:defRPr/>
            </a:pPr>
            <a:r>
              <a:rPr lang="en-US" sz="800" dirty="0">
                <a:solidFill>
                  <a:schemeClr val="tx2"/>
                </a:solidFill>
                <a:ea typeface="Intel Clear" panose="020B0604020203020204" pitchFamily="34" charset="0"/>
              </a:rPr>
              <a:t>Any change to any of those factors may cause the results to vary. You should consult other information and performance tests to assist you in fully evaluating your</a:t>
            </a:r>
          </a:p>
          <a:p>
            <a:pPr>
              <a:spcBef>
                <a:spcPts val="0"/>
              </a:spcBef>
              <a:defRPr/>
            </a:pPr>
            <a:r>
              <a:rPr lang="en-US" sz="800" dirty="0">
                <a:solidFill>
                  <a:schemeClr val="tx2"/>
                </a:solidFill>
                <a:ea typeface="Intel Clear" panose="020B0604020203020204" pitchFamily="34" charset="0"/>
              </a:rPr>
              <a:t>contemplated purchases, including the performance of that product when combined with other products. For more complete information</a:t>
            </a:r>
          </a:p>
          <a:p>
            <a:pPr>
              <a:spcBef>
                <a:spcPts val="0"/>
              </a:spcBef>
              <a:defRPr/>
            </a:pPr>
            <a:r>
              <a:rPr lang="en-US" sz="800" dirty="0">
                <a:solidFill>
                  <a:schemeClr val="tx2"/>
                </a:solidFill>
                <a:ea typeface="Intel Clear" panose="020B0604020203020204" pitchFamily="34" charset="0"/>
              </a:rPr>
              <a:t>visit www.intel.com/benchmarks.</a:t>
            </a:r>
          </a:p>
          <a:p>
            <a:pPr>
              <a:spcBef>
                <a:spcPts val="0"/>
              </a:spcBef>
              <a:defRPr/>
            </a:pPr>
            <a:endParaRPr lang="en-US" sz="800" dirty="0">
              <a:solidFill>
                <a:schemeClr val="tx2"/>
              </a:solidFill>
              <a:ea typeface="Intel Clear" panose="020B0604020203020204" pitchFamily="34" charset="0"/>
            </a:endParaRPr>
          </a:p>
          <a:p>
            <a:pPr marL="287338" indent="-287338">
              <a:spcBef>
                <a:spcPts val="0"/>
              </a:spcBef>
              <a:defRPr/>
            </a:pPr>
            <a:r>
              <a:rPr lang="en-US" sz="800" dirty="0">
                <a:solidFill>
                  <a:schemeClr val="tx2"/>
                </a:solidFill>
                <a:ea typeface="Intel Clear" panose="020B0604020203020204" pitchFamily="34" charset="0"/>
              </a:rPr>
              <a:t>1, 2     36% more VMs per node &amp; 30% lower estimated cost per VM.  Tested by Intel Corp as of 1/31/2019.  1-node, 2x Intel® Xeon® Platinum 8272L Processor with 768 GB (24 slots / 32 GB / 2666) total memory, Windows Server 2019, 1x Samsung PM963 M.2 960GB, 7x Samsung PM963 M.2 960GB, 4x Intel SSD DC S4600 (1.92TB), OLTP Cloud Benchmark, result:  22 VMs per node, vs. 1-node, 2x Intel® Xeon® Platinum 8272L Processor with 1216 GB (12 slots / 16 GB / 2666  DDR4 memory + 8 slots / 128 GB Intel® </a:t>
            </a:r>
            <a:r>
              <a:rPr lang="en-US" sz="800" dirty="0" err="1">
                <a:solidFill>
                  <a:schemeClr val="tx2"/>
                </a:solidFill>
                <a:ea typeface="Intel Clear" panose="020B0604020203020204" pitchFamily="34" charset="0"/>
              </a:rPr>
              <a:t>Optane</a:t>
            </a:r>
            <a:r>
              <a:rPr lang="en-US" sz="800" dirty="0">
                <a:solidFill>
                  <a:schemeClr val="tx2"/>
                </a:solidFill>
                <a:ea typeface="Intel Clear" panose="020B0604020203020204" pitchFamily="34" charset="0"/>
              </a:rPr>
              <a:t>™ DC persistent memory) total memory, Windows Server 2019, 1x Samsung PM963 M.2 960GB, 7x Samsung PM963 M.2 960GB, 4x Intel SSD DC S4600 (1.92TB), OLTP Cloud Benchmark, result:  30 VMs per node.  Pricing  Guidance as of March 1, 2019. Intel does not guarantee any costs or cost reduction. You should consult other information and performance tests to assist you in your purchase decision.</a:t>
            </a:r>
          </a:p>
          <a:p>
            <a:pPr marL="287338" indent="-287338">
              <a:spcBef>
                <a:spcPts val="0"/>
              </a:spcBef>
              <a:defRPr/>
            </a:pPr>
            <a:endParaRPr lang="en-US" sz="800" dirty="0">
              <a:solidFill>
                <a:schemeClr val="tx2"/>
              </a:solidFill>
              <a:ea typeface="Intel Clear" panose="020B0604020203020204" pitchFamily="34" charset="0"/>
            </a:endParaRPr>
          </a:p>
          <a:p>
            <a:pPr marL="287338" indent="-287338">
              <a:spcBef>
                <a:spcPts val="0"/>
              </a:spcBef>
              <a:defRPr/>
            </a:pPr>
            <a:r>
              <a:rPr lang="en-US" sz="800" dirty="0">
                <a:solidFill>
                  <a:schemeClr val="tx2"/>
                </a:solidFill>
                <a:ea typeface="Intel Clear" panose="020B0604020203020204" pitchFamily="34" charset="0"/>
              </a:rPr>
              <a:t>3	</a:t>
            </a:r>
            <a:r>
              <a:rPr lang="en-US" sz="800" b="0" dirty="0">
                <a:solidFill>
                  <a:schemeClr val="tx2"/>
                </a:solidFill>
                <a:ea typeface="Intel Clear" panose="020B0604020203020204" pitchFamily="34" charset="0"/>
              </a:rPr>
              <a:t>Reduced query runtimes with</a:t>
            </a:r>
            <a:r>
              <a:rPr lang="en-US" sz="800" b="0" dirty="0">
                <a:solidFill>
                  <a:schemeClr val="tx1"/>
                </a:solidFill>
                <a:ea typeface="Intel Clear" panose="020B0604020203020204" pitchFamily="34" charset="0"/>
              </a:rPr>
              <a:t> </a:t>
            </a:r>
            <a:r>
              <a:rPr lang="en-US" sz="800" dirty="0">
                <a:ln w="3175">
                  <a:noFill/>
                </a:ln>
                <a:solidFill>
                  <a:schemeClr val="tx1"/>
                </a:solidFill>
                <a:latin typeface="Segoe UI Semibold"/>
                <a:cs typeface="Segoe UI Semilight" charset="0"/>
              </a:rPr>
              <a:t>2</a:t>
            </a:r>
            <a:r>
              <a:rPr lang="en-US" sz="800" baseline="30000" dirty="0">
                <a:ln w="3175">
                  <a:noFill/>
                </a:ln>
                <a:solidFill>
                  <a:schemeClr val="tx1"/>
                </a:solidFill>
                <a:latin typeface="Segoe UI Semibold"/>
                <a:cs typeface="Segoe UI Semilight" charset="0"/>
              </a:rPr>
              <a:t>nd</a:t>
            </a:r>
            <a:r>
              <a:rPr lang="en-US" sz="800" dirty="0">
                <a:ln w="3175">
                  <a:noFill/>
                </a:ln>
                <a:solidFill>
                  <a:schemeClr val="tx1"/>
                </a:solidFill>
                <a:latin typeface="Segoe UI Semibold"/>
                <a:cs typeface="Segoe UI Semilight" charset="0"/>
              </a:rPr>
              <a:t> Gen Intel</a:t>
            </a:r>
            <a:r>
              <a:rPr lang="en-US" sz="800" baseline="30000" dirty="0">
                <a:ln w="3175">
                  <a:noFill/>
                </a:ln>
                <a:solidFill>
                  <a:schemeClr val="tx1"/>
                </a:solidFill>
                <a:latin typeface="Segoe UI Semibold"/>
                <a:cs typeface="Segoe UI Semilight" charset="0"/>
              </a:rPr>
              <a:t>®</a:t>
            </a:r>
            <a:r>
              <a:rPr lang="en-US" sz="800" dirty="0">
                <a:ln w="3175">
                  <a:noFill/>
                </a:ln>
                <a:solidFill>
                  <a:schemeClr val="tx1"/>
                </a:solidFill>
                <a:latin typeface="Segoe UI Semibold"/>
                <a:cs typeface="Segoe UI Semilight" charset="0"/>
              </a:rPr>
              <a:t> Xeon</a:t>
            </a:r>
            <a:r>
              <a:rPr lang="en-US" sz="800" baseline="30000" dirty="0">
                <a:ln w="3175">
                  <a:noFill/>
                </a:ln>
                <a:solidFill>
                  <a:schemeClr val="tx1"/>
                </a:solidFill>
                <a:latin typeface="Segoe UI Semibold"/>
                <a:cs typeface="Segoe UI Semilight" charset="0"/>
              </a:rPr>
              <a:t>®</a:t>
            </a:r>
            <a:r>
              <a:rPr lang="en-US" sz="800" dirty="0">
                <a:ln w="3175">
                  <a:noFill/>
                </a:ln>
                <a:solidFill>
                  <a:schemeClr val="tx1"/>
                </a:solidFill>
                <a:latin typeface="Segoe UI Semibold"/>
                <a:cs typeface="Segoe UI Semilight" charset="0"/>
              </a:rPr>
              <a:t> Scalable Processor, Intel® </a:t>
            </a:r>
            <a:r>
              <a:rPr lang="en-US" sz="800" dirty="0" err="1">
                <a:ln w="3175">
                  <a:noFill/>
                </a:ln>
                <a:solidFill>
                  <a:schemeClr val="tx1"/>
                </a:solidFill>
                <a:latin typeface="Segoe UI Semibold"/>
                <a:cs typeface="Segoe UI Semilight" charset="0"/>
              </a:rPr>
              <a:t>Optane</a:t>
            </a:r>
            <a:r>
              <a:rPr lang="en-US" sz="800" dirty="0">
                <a:ln w="3175">
                  <a:noFill/>
                </a:ln>
                <a:solidFill>
                  <a:schemeClr val="tx1"/>
                </a:solidFill>
                <a:latin typeface="Segoe UI Semibold"/>
                <a:cs typeface="Segoe UI Semilight" charset="0"/>
              </a:rPr>
              <a:t>™ DC Persistent Memory + SQL Server 2019 CTP.  Tested by Lenovo Corp and Intel Corp as of 3/31/2019.  Lenovo x3590 X6, 8x Intel® Xeon® E7-8890 v3 processors, 12 TB (192 slots / 64GB / 1600) total memory, on Windows Server 2016 Standard Edition, 16x 6.4TB </a:t>
            </a:r>
            <a:r>
              <a:rPr lang="en-US" sz="800" dirty="0" err="1">
                <a:ln w="3175">
                  <a:noFill/>
                </a:ln>
                <a:solidFill>
                  <a:schemeClr val="tx1"/>
                </a:solidFill>
                <a:latin typeface="Segoe UI Semibold"/>
                <a:cs typeface="Segoe UI Semilight" charset="0"/>
              </a:rPr>
              <a:t>PCIe</a:t>
            </a:r>
            <a:r>
              <a:rPr lang="en-US" sz="800" dirty="0">
                <a:ln w="3175">
                  <a:noFill/>
                </a:ln>
                <a:solidFill>
                  <a:schemeClr val="tx1"/>
                </a:solidFill>
                <a:latin typeface="Segoe UI Semibold"/>
                <a:cs typeface="Segoe UI Semilight" charset="0"/>
              </a:rPr>
              <a:t> SSDs, SQL Server 2016 Enterprise Edition, vs. Lenovo SR950, 8x Intel® Xeon® Platinum 8280L processors, 8 TB (64 slots / 128 GB / 2666) total memory, 16 TB (32 slots / 512 GB) Intel® </a:t>
            </a:r>
            <a:r>
              <a:rPr lang="en-US" sz="800" dirty="0" err="1">
                <a:ln w="3175">
                  <a:noFill/>
                </a:ln>
                <a:solidFill>
                  <a:schemeClr val="tx1"/>
                </a:solidFill>
                <a:latin typeface="Segoe UI Semibold"/>
                <a:cs typeface="Segoe UI Semilight" charset="0"/>
              </a:rPr>
              <a:t>Optane</a:t>
            </a:r>
            <a:r>
              <a:rPr lang="en-US" sz="800" dirty="0">
                <a:ln w="3175">
                  <a:noFill/>
                </a:ln>
                <a:solidFill>
                  <a:schemeClr val="tx1"/>
                </a:solidFill>
                <a:latin typeface="Segoe UI Semibold"/>
                <a:cs typeface="Segoe UI Semilight" charset="0"/>
              </a:rPr>
              <a:t>™ DC persistent memory, on Windows Server 2019 Data Center Edition, SQL Server 2019 CTP 2.3. </a:t>
            </a:r>
            <a:r>
              <a:rPr lang="en-US" sz="800" dirty="0">
                <a:solidFill>
                  <a:schemeClr val="tx2"/>
                </a:solidFill>
                <a:ea typeface="Intel Clear" panose="020B0604020203020204" pitchFamily="34" charset="0"/>
              </a:rPr>
              <a:t>Workload details:  30 TB Data Warehouse, 1 user issuing a set of 22 DSS queries, 4 queries demonstrative of possible gains visualized.</a:t>
            </a:r>
            <a:endParaRPr lang="en-US" sz="800" b="0" dirty="0">
              <a:solidFill>
                <a:schemeClr val="tx1"/>
              </a:solidFill>
              <a:ea typeface="Intel Clear" panose="020B0604020203020204" pitchFamily="34" charset="0"/>
            </a:endParaRPr>
          </a:p>
          <a:p>
            <a:pPr marL="287338" indent="-287338">
              <a:spcBef>
                <a:spcPts val="0"/>
              </a:spcBef>
              <a:defRPr/>
            </a:pPr>
            <a:endParaRPr lang="en-US" sz="800" dirty="0">
              <a:solidFill>
                <a:schemeClr val="tx2"/>
              </a:solidFill>
              <a:ea typeface="Intel Clear" panose="020B0604020203020204" pitchFamily="34" charset="0"/>
            </a:endParaRPr>
          </a:p>
          <a:p>
            <a:pPr>
              <a:spcBef>
                <a:spcPts val="0"/>
              </a:spcBef>
              <a:defRPr/>
            </a:pPr>
            <a:endParaRPr lang="en-US" sz="800" dirty="0">
              <a:solidFill>
                <a:schemeClr val="tx2"/>
              </a:solidFill>
              <a:ea typeface="Intel Clear" panose="020B0604020203020204" pitchFamily="34" charset="0"/>
            </a:endParaRPr>
          </a:p>
          <a:p>
            <a:pPr fontAlgn="b"/>
            <a:endParaRPr lang="en-US" sz="800" b="0" dirty="0">
              <a:solidFill>
                <a:schemeClr val="tx1"/>
              </a:solidFill>
              <a:ea typeface="Intel Clear" panose="020B0604020203020204" pitchFamily="34" charset="0"/>
            </a:endParaRPr>
          </a:p>
          <a:p>
            <a:pPr>
              <a:defRPr/>
            </a:pPr>
            <a:endParaRPr lang="en-US" sz="800" b="0" dirty="0">
              <a:solidFill>
                <a:schemeClr val="tx2"/>
              </a:solidFill>
              <a:ea typeface="Intel Clear" panose="020B0604020203020204" pitchFamily="34" charset="0"/>
            </a:endParaRPr>
          </a:p>
        </p:txBody>
      </p:sp>
    </p:spTree>
    <p:custDataLst>
      <p:tags r:id="rId1"/>
    </p:custDataLst>
    <p:extLst>
      <p:ext uri="{BB962C8B-B14F-4D97-AF65-F5344CB8AC3E}">
        <p14:creationId xmlns:p14="http://schemas.microsoft.com/office/powerpoint/2010/main" val="308024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350108" y="148171"/>
            <a:ext cx="8263890" cy="415499"/>
          </a:xfrm>
        </p:spPr>
        <p:txBody>
          <a:bodyPr/>
          <a:lstStyle/>
          <a:p>
            <a:r>
              <a:rPr lang="en-US" dirty="0"/>
              <a:t>Azure Data Modernization Choices</a:t>
            </a:r>
          </a:p>
        </p:txBody>
      </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434" y="2256355"/>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4691033" y="2936237"/>
            <a:ext cx="836322" cy="836322"/>
          </a:xfrm>
          <a:prstGeom prst="rect">
            <a:avLst/>
          </a:prstGeom>
        </p:spPr>
      </p:pic>
      <p:sp>
        <p:nvSpPr>
          <p:cNvPr id="14" name="TextBox 13">
            <a:extLst>
              <a:ext uri="{FF2B5EF4-FFF2-40B4-BE49-F238E27FC236}">
                <a16:creationId xmlns:a16="http://schemas.microsoft.com/office/drawing/2014/main" id="{D4301970-8EF5-4AED-8FB7-A51120ECD60F}"/>
              </a:ext>
            </a:extLst>
          </p:cNvPr>
          <p:cNvSpPr txBox="1"/>
          <p:nvPr/>
        </p:nvSpPr>
        <p:spPr>
          <a:xfrm>
            <a:off x="265683" y="2676509"/>
            <a:ext cx="1615955" cy="923330"/>
          </a:xfrm>
          <a:prstGeom prst="rect">
            <a:avLst/>
          </a:prstGeom>
          <a:solidFill>
            <a:schemeClr val="bg1">
              <a:lumMod val="75000"/>
            </a:schemeClr>
          </a:solid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2008</a:t>
            </a:r>
          </a:p>
          <a:p>
            <a:pPr defTabSz="685775"/>
            <a:r>
              <a:rPr lang="en-US" sz="1500" dirty="0">
                <a:gradFill>
                  <a:gsLst>
                    <a:gs pos="2917">
                      <a:prstClr val="black"/>
                    </a:gs>
                    <a:gs pos="30000">
                      <a:prstClr val="black"/>
                    </a:gs>
                  </a:gsLst>
                  <a:lin ang="5400000" scaled="0"/>
                </a:gradFill>
                <a:latin typeface="Segoe UI"/>
              </a:rPr>
              <a:t>SQL Server 2008R2</a:t>
            </a:r>
          </a:p>
          <a:p>
            <a:pPr defTabSz="685775"/>
            <a:r>
              <a:rPr lang="en-US" sz="1500" dirty="0">
                <a:gradFill>
                  <a:gsLst>
                    <a:gs pos="2917">
                      <a:prstClr val="black"/>
                    </a:gs>
                    <a:gs pos="30000">
                      <a:prstClr val="black"/>
                    </a:gs>
                  </a:gsLst>
                  <a:lin ang="5400000" scaled="0"/>
                </a:gradFill>
                <a:latin typeface="Segoe UI"/>
              </a:rPr>
              <a:t>SQL Server 2012</a:t>
            </a:r>
          </a:p>
          <a:p>
            <a:pPr defTabSz="685775"/>
            <a:r>
              <a:rPr lang="en-US" sz="1500" dirty="0">
                <a:gradFill>
                  <a:gsLst>
                    <a:gs pos="2917">
                      <a:prstClr val="black"/>
                    </a:gs>
                    <a:gs pos="30000">
                      <a:prstClr val="black"/>
                    </a:gs>
                  </a:gsLst>
                  <a:lin ang="5400000" scaled="0"/>
                </a:gradFill>
                <a:latin typeface="Segoe UI"/>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3012581" y="977856"/>
            <a:ext cx="1396344" cy="692497"/>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2016</a:t>
            </a:r>
          </a:p>
          <a:p>
            <a:pPr defTabSz="685775"/>
            <a:r>
              <a:rPr lang="en-US" sz="1500" dirty="0">
                <a:gradFill>
                  <a:gsLst>
                    <a:gs pos="2917">
                      <a:prstClr val="black"/>
                    </a:gs>
                    <a:gs pos="30000">
                      <a:prstClr val="black"/>
                    </a:gs>
                  </a:gsLst>
                  <a:lin ang="5400000" scaled="0"/>
                </a:gradFill>
                <a:latin typeface="Segoe UI"/>
              </a:rPr>
              <a:t>SQL Server 2017</a:t>
            </a:r>
          </a:p>
          <a:p>
            <a:pPr defTabSz="685775"/>
            <a:r>
              <a:rPr lang="en-US" sz="1500" dirty="0">
                <a:gradFill>
                  <a:gsLst>
                    <a:gs pos="2917">
                      <a:prstClr val="black"/>
                    </a:gs>
                    <a:gs pos="30000">
                      <a:prstClr val="black"/>
                    </a:gs>
                  </a:gsLst>
                  <a:lin ang="5400000" scaled="0"/>
                </a:gradFill>
                <a:latin typeface="Segoe UI"/>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4168634" y="2095521"/>
            <a:ext cx="2391424"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SQL Server in </a:t>
            </a:r>
          </a:p>
          <a:p>
            <a:pPr defTabSz="685775"/>
            <a:r>
              <a:rPr lang="en-US" sz="1500" dirty="0">
                <a:gradFill>
                  <a:gsLst>
                    <a:gs pos="2917">
                      <a:prstClr val="black"/>
                    </a:gs>
                    <a:gs pos="30000">
                      <a:prstClr val="black"/>
                    </a:gs>
                  </a:gsLst>
                  <a:lin ang="5400000" scaled="0"/>
                </a:gradFill>
                <a:latin typeface="Segoe UI"/>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5364562" y="2920973"/>
            <a:ext cx="3330720"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Database</a:t>
            </a:r>
          </a:p>
          <a:p>
            <a:pPr defTabSz="685775"/>
            <a:r>
              <a:rPr lang="en-US" sz="1500" dirty="0">
                <a:gradFill>
                  <a:gsLst>
                    <a:gs pos="2917">
                      <a:prstClr val="black"/>
                    </a:gs>
                    <a:gs pos="30000">
                      <a:prstClr val="black"/>
                    </a:gs>
                  </a:gsLst>
                  <a:lin ang="5400000" scaled="0"/>
                </a:gradFill>
                <a:latin typeface="Segoe UI"/>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7028935" y="4131965"/>
            <a:ext cx="1376018" cy="461665"/>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Azure SQL Data </a:t>
            </a:r>
          </a:p>
          <a:p>
            <a:pPr defTabSz="685775"/>
            <a:r>
              <a:rPr lang="en-US" sz="1500" dirty="0">
                <a:gradFill>
                  <a:gsLst>
                    <a:gs pos="2917">
                      <a:prstClr val="black"/>
                    </a:gs>
                    <a:gs pos="30000">
                      <a:prstClr val="black"/>
                    </a:gs>
                  </a:gsLst>
                  <a:lin ang="5400000" scaled="0"/>
                </a:gradFill>
                <a:latin typeface="Segoe UI"/>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5527355" y="3427151"/>
            <a:ext cx="514756" cy="230832"/>
          </a:xfrm>
          <a:prstGeom prst="rect">
            <a:avLst/>
          </a:prstGeom>
          <a:noFill/>
        </p:spPr>
        <p:txBody>
          <a:bodyPr wrap="none" lIns="0" tIns="0" rIns="0" bIns="0" rtlCol="0">
            <a:spAutoFit/>
          </a:bodyPr>
          <a:lstStyle/>
          <a:p>
            <a:pPr defTabSz="685775"/>
            <a:r>
              <a:rPr lang="en-US" sz="1500" dirty="0">
                <a:gradFill>
                  <a:gsLst>
                    <a:gs pos="2917">
                      <a:prstClr val="black"/>
                    </a:gs>
                    <a:gs pos="30000">
                      <a:prstClr val="black"/>
                    </a:gs>
                  </a:gsLst>
                  <a:lin ang="5400000" scaled="0"/>
                </a:gradFill>
                <a:latin typeface="Segoe UI"/>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p:cNvCxnSpPr>
          <p:nvPr/>
        </p:nvCxnSpPr>
        <p:spPr>
          <a:xfrm flipV="1">
            <a:off x="1881638" y="1699704"/>
            <a:ext cx="615265" cy="14384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1881638" y="2368504"/>
            <a:ext cx="1343482" cy="7696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1881638" y="3138174"/>
            <a:ext cx="2809395" cy="2162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p:cNvCxnSpPr>
          <p:nvPr/>
        </p:nvCxnSpPr>
        <p:spPr>
          <a:xfrm>
            <a:off x="1881638" y="3138174"/>
            <a:ext cx="4022164" cy="12350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4691034" y="1318338"/>
            <a:ext cx="1640188" cy="318401"/>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4435013" y="1279201"/>
            <a:ext cx="155929" cy="350111"/>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prstClr val="black"/>
              </a:solidFill>
              <a:latin typeface="Segoe UI"/>
            </a:endParaRPr>
          </a:p>
        </p:txBody>
      </p:sp>
      <p:sp>
        <p:nvSpPr>
          <p:cNvPr id="35" name="Freeform 188">
            <a:extLst>
              <a:ext uri="{FF2B5EF4-FFF2-40B4-BE49-F238E27FC236}">
                <a16:creationId xmlns:a16="http://schemas.microsoft.com/office/drawing/2014/main" id="{5923CF23-0F72-4795-9D4D-3047B914F7E5}"/>
              </a:ext>
            </a:extLst>
          </p:cNvPr>
          <p:cNvSpPr/>
          <p:nvPr/>
        </p:nvSpPr>
        <p:spPr bwMode="auto">
          <a:xfrm>
            <a:off x="2261482" y="967452"/>
            <a:ext cx="570935" cy="73225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Group 19">
            <a:extLst>
              <a:ext uri="{FF2B5EF4-FFF2-40B4-BE49-F238E27FC236}">
                <a16:creationId xmlns:a16="http://schemas.microsoft.com/office/drawing/2014/main" id="{59F576FE-5E7E-4C14-9F16-86E95F81A347}"/>
              </a:ext>
            </a:extLst>
          </p:cNvPr>
          <p:cNvGrpSpPr/>
          <p:nvPr/>
        </p:nvGrpSpPr>
        <p:grpSpPr>
          <a:xfrm>
            <a:off x="3225119" y="1990187"/>
            <a:ext cx="897170" cy="820927"/>
            <a:chOff x="4300159" y="2653582"/>
            <a:chExt cx="1196226" cy="1094569"/>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870632F-5CE1-4D57-825C-5EC9726A9C2E}"/>
                </a:ext>
              </a:extLst>
            </p:cNvPr>
            <p:cNvGrpSpPr/>
            <p:nvPr/>
          </p:nvGrpSpPr>
          <p:grpSpPr>
            <a:xfrm>
              <a:off x="5058484" y="3186521"/>
              <a:ext cx="437901" cy="561630"/>
              <a:chOff x="5058484" y="3186521"/>
              <a:chExt cx="437901" cy="561630"/>
            </a:xfrm>
          </p:grpSpPr>
          <p:sp>
            <p:nvSpPr>
              <p:cNvPr id="12" name="Rectangle 11">
                <a:extLst>
                  <a:ext uri="{FF2B5EF4-FFF2-40B4-BE49-F238E27FC236}">
                    <a16:creationId xmlns:a16="http://schemas.microsoft.com/office/drawing/2014/main" id="{1314A73C-E0BE-4CE6-94B8-237357D1686F}"/>
                  </a:ext>
                </a:extLst>
              </p:cNvPr>
              <p:cNvSpPr/>
              <p:nvPr/>
            </p:nvSpPr>
            <p:spPr bwMode="auto">
              <a:xfrm>
                <a:off x="5120277" y="3216275"/>
                <a:ext cx="321673" cy="23282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188">
                <a:extLst>
                  <a:ext uri="{FF2B5EF4-FFF2-40B4-BE49-F238E27FC236}">
                    <a16:creationId xmlns:a16="http://schemas.microsoft.com/office/drawing/2014/main" id="{FB0AFCCA-9AEC-44A8-884B-EE98D4144AAC}"/>
                  </a:ext>
                </a:extLst>
              </p:cNvPr>
              <p:cNvSpPr/>
              <p:nvPr/>
            </p:nvSpPr>
            <p:spPr bwMode="auto">
              <a:xfrm>
                <a:off x="5058484" y="3186521"/>
                <a:ext cx="437901" cy="56163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w="9525" cap="flat" cmpd="sng" algn="ctr">
                <a:noFill/>
                <a:prstDash val="soli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956" kern="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pic>
        <p:nvPicPr>
          <p:cNvPr id="27" name="Picture 26" descr="A close up of a sign&#10;&#10;Description automatically generated">
            <a:extLst>
              <a:ext uri="{FF2B5EF4-FFF2-40B4-BE49-F238E27FC236}">
                <a16:creationId xmlns:a16="http://schemas.microsoft.com/office/drawing/2014/main" id="{C4A153DE-EFBF-4277-9283-72A7A94AAFF4}"/>
              </a:ext>
            </a:extLst>
          </p:cNvPr>
          <p:cNvPicPr>
            <a:picLocks noChangeAspect="1"/>
          </p:cNvPicPr>
          <p:nvPr/>
        </p:nvPicPr>
        <p:blipFill>
          <a:blip r:embed="rId7"/>
          <a:stretch>
            <a:fillRect/>
          </a:stretch>
        </p:blipFill>
        <p:spPr>
          <a:xfrm>
            <a:off x="5909803" y="3833061"/>
            <a:ext cx="1059473" cy="1059473"/>
          </a:xfrm>
          <a:prstGeom prst="rect">
            <a:avLst/>
          </a:prstGeom>
        </p:spPr>
      </p:pic>
    </p:spTree>
    <p:extLst>
      <p:ext uri="{BB962C8B-B14F-4D97-AF65-F5344CB8AC3E}">
        <p14:creationId xmlns:p14="http://schemas.microsoft.com/office/powerpoint/2010/main" val="343386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736647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defRPr/>
            </a:pPr>
            <a:r>
              <a:rPr lang="en-US" sz="900" b="1" kern="0" dirty="0">
                <a:solidFill>
                  <a:srgbClr val="0078D7"/>
                </a:solidFill>
                <a:latin typeface="Segoe UI Semibold" charset="0"/>
                <a:ea typeface="Segoe UI Semibold" charset="0"/>
                <a:cs typeface="Segoe UI Semibold" charset="0"/>
              </a:rPr>
              <a:t>Insights in minutes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rich reports</a:t>
            </a:r>
          </a:p>
        </p:txBody>
      </p:sp>
      <p:sp>
        <p:nvSpPr>
          <p:cNvPr id="179" name="Rectangle 178"/>
          <p:cNvSpPr/>
          <p:nvPr/>
        </p:nvSpPr>
        <p:spPr bwMode="auto">
          <a:xfrm>
            <a:off x="199306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Choice of platform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557533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secure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over the last 8 years</a:t>
            </a:r>
            <a:r>
              <a:rPr lang="en-US" sz="900" b="1" kern="0" baseline="30000" dirty="0">
                <a:solidFill>
                  <a:srgbClr val="0078D7"/>
                </a:solidFill>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5523966" y="1647409"/>
          <a:ext cx="1626391" cy="1617903"/>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7839620" y="2256961"/>
            <a:ext cx="578898" cy="79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505050"/>
              </a:solidFill>
              <a:latin typeface="Segoe UI"/>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7414477" y="2819191"/>
            <a:ext cx="1481327" cy="442365"/>
          </a:xfrm>
          <a:prstGeom prst="rect">
            <a:avLst/>
          </a:prstGeom>
          <a:noFill/>
        </p:spPr>
        <p:txBody>
          <a:bodyPr wrap="square" lIns="68580" tIns="34290" rIns="68580" bIns="34290" rtlCol="0" anchor="b">
            <a:spAutoFit/>
          </a:bodyPr>
          <a:lstStyle/>
          <a:p>
            <a:pPr algn="ctr" defTabSz="698226">
              <a:lnSpc>
                <a:spcPct val="105000"/>
              </a:lnSpc>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The best of Power BI and</a:t>
            </a:r>
            <a:br>
              <a:rPr lang="en-US" sz="788" kern="0" dirty="0">
                <a:solidFill>
                  <a:srgbClr val="1A1A1A"/>
                </a:solidFill>
                <a:latin typeface="Segoe UI" panose="020B0502040204020203" pitchFamily="34" charset="0"/>
                <a:ea typeface="Segoe UI Semilight" charset="0"/>
                <a:cs typeface="Segoe UI" panose="020B0502040204020203" pitchFamily="34" charset="0"/>
              </a:rPr>
            </a:br>
            <a:r>
              <a:rPr lang="en-US" sz="788" kern="0" dirty="0">
                <a:solidFill>
                  <a:srgbClr val="1A1A1A"/>
                </a:solidFill>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7805594" y="2257957"/>
            <a:ext cx="578898" cy="79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184" tIns="33592" rIns="67184" bIns="33592" numCol="1" anchor="t" anchorCtr="0" compatLnSpc="1">
            <a:prstTxWarp prst="textNoShape">
              <a:avLst/>
            </a:prstTxWarp>
          </a:bodyPr>
          <a:lstStyle/>
          <a:p>
            <a:pPr defTabSz="685117">
              <a:defRPr/>
            </a:pPr>
            <a:endParaRPr lang="en-US" sz="808" kern="0" dirty="0">
              <a:solidFill>
                <a:srgbClr val="002050"/>
              </a:solidFill>
              <a:latin typeface="Segoe UI"/>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3784200"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3934282" y="2742247"/>
            <a:ext cx="1277177" cy="519309"/>
          </a:xfrm>
          <a:prstGeom prst="rect">
            <a:avLst/>
          </a:prstGeom>
        </p:spPr>
        <p:txBody>
          <a:bodyPr wrap="square" lIns="68580" tIns="34290" rIns="68580" bIns="3429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OLTP performance</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1</a:t>
            </a:r>
          </a:p>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#1 DW performance on 1TB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2</a:t>
            </a:r>
            <a:r>
              <a:rPr lang="en-US" sz="788" kern="0" dirty="0">
                <a:solidFill>
                  <a:srgbClr val="1A1A1A"/>
                </a:solidFill>
                <a:latin typeface="Segoe UI" panose="020B0502040204020203" pitchFamily="34" charset="0"/>
                <a:ea typeface="Segoe UI Semilight" charset="0"/>
                <a:cs typeface="Segoe UI" panose="020B0502040204020203" pitchFamily="34" charset="0"/>
              </a:rPr>
              <a:t>, 10TB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3</a:t>
            </a:r>
            <a:r>
              <a:rPr lang="en-US" sz="788" kern="0" dirty="0">
                <a:solidFill>
                  <a:srgbClr val="1A1A1A"/>
                </a:solidFill>
                <a:latin typeface="Segoe UI" panose="020B0502040204020203" pitchFamily="34" charset="0"/>
                <a:ea typeface="Segoe UI Semilight" charset="0"/>
                <a:cs typeface="Segoe UI" panose="020B0502040204020203" pitchFamily="34" charset="0"/>
              </a:rPr>
              <a:t>, and 30TB</a:t>
            </a:r>
            <a:r>
              <a:rPr lang="en-US" sz="788" kern="0" baseline="30000" dirty="0">
                <a:solidFill>
                  <a:srgbClr val="1A1A1A"/>
                </a:solidFill>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367730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6843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59573"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886168" y="1213585"/>
            <a:ext cx="0" cy="2088998"/>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143487" y="4191318"/>
            <a:ext cx="6857027"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345633" y="4324562"/>
            <a:ext cx="797855" cy="201465"/>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698226">
              <a:spcAft>
                <a:spcPts val="450"/>
              </a:spcAft>
              <a:defRPr/>
            </a:pPr>
            <a:r>
              <a:rPr lang="en-US" sz="788" dirty="0"/>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7996495" y="4324562"/>
            <a:ext cx="840791" cy="201465"/>
          </a:xfrm>
          <a:prstGeom prst="rect">
            <a:avLst/>
          </a:prstGeom>
          <a:noFill/>
        </p:spPr>
        <p:txBody>
          <a:bodyPr wrap="square" lIns="0" rIns="0" rtlCol="0">
            <a:spAutoFit/>
          </a:bodyPr>
          <a:lstStyle/>
          <a:p>
            <a:pPr algn="ctr" defTabSz="698226">
              <a:lnSpc>
                <a:spcPct val="90000"/>
              </a:lnSpc>
              <a:spcAft>
                <a:spcPts val="450"/>
              </a:spcAft>
              <a:defRPr/>
            </a:pPr>
            <a:r>
              <a:rPr lang="en-US" sz="788" kern="0" dirty="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5738009" y="3838158"/>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1592149" y="3838157"/>
            <a:ext cx="1809824"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3850633" y="4291715"/>
            <a:ext cx="1438716" cy="207749"/>
          </a:xfrm>
          <a:prstGeom prst="rect">
            <a:avLst/>
          </a:prstGeom>
          <a:noFill/>
        </p:spPr>
        <p:txBody>
          <a:bodyPr wrap="square" lIns="68570" tIns="34290" rIns="67185" bIns="34290" rtlCol="0" anchor="t">
            <a:spAutoFit/>
          </a:body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343500" y="3570710"/>
            <a:ext cx="8457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002049" y="2773732"/>
            <a:ext cx="1665524" cy="487829"/>
            <a:chOff x="426355" y="3345963"/>
            <a:chExt cx="2113994" cy="650530"/>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50669"/>
              <a:ext cx="560341"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T-SQL</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Java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50669"/>
              <a:ext cx="797014" cy="645824"/>
            </a:xfrm>
            <a:prstGeom prst="rect">
              <a:avLst/>
            </a:prstGeom>
            <a:ln>
              <a:noFill/>
            </a:ln>
          </p:spPr>
          <p:txBody>
            <a:bodyPr wrap="squar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SCALA</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Node.js</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45963"/>
              <a:ext cx="712937" cy="645824"/>
            </a:xfrm>
            <a:prstGeom prst="rect">
              <a:avLst/>
            </a:prstGeom>
            <a:ln>
              <a:noFill/>
            </a:ln>
          </p:spPr>
          <p:txBody>
            <a:bodyPr wrap="none" lIns="68580" tIns="34290" rIns="68580" bIns="34290" anchor="b">
              <a:spAutoFit/>
            </a:bodyPr>
            <a:lstStyle/>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Python</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Ruby</a:t>
              </a:r>
            </a:p>
            <a:p>
              <a:pPr defTabSz="699314">
                <a:spcAft>
                  <a:spcPts val="150"/>
                </a:spcAft>
                <a:defRPr/>
              </a:pPr>
              <a:r>
                <a:rPr lang="en-US" sz="788" kern="0" dirty="0">
                  <a:solidFill>
                    <a:srgbClr val="1A1A1A"/>
                  </a:solidFill>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01931" y="4774346"/>
            <a:ext cx="6783977" cy="299559"/>
          </a:xfrm>
          <a:prstGeom prst="rect">
            <a:avLst/>
          </a:prstGeom>
          <a:noFill/>
        </p:spPr>
        <p:txBody>
          <a:bodyPr wrap="square" lIns="68570" tIns="34285" rIns="68570" bIns="34285" rtlCol="0">
            <a:spAutoFit/>
          </a:bodyPr>
          <a:lstStyle/>
          <a:p>
            <a:pPr defTabSz="685669">
              <a:lnSpc>
                <a:spcPct val="90000"/>
              </a:lnSpc>
              <a:spcAft>
                <a:spcPts val="450"/>
              </a:spcAft>
              <a:defRPr/>
            </a:pPr>
            <a:r>
              <a:rPr lang="en-US" sz="600" dirty="0">
                <a:solidFill>
                  <a:srgbClr val="757575"/>
                </a:solidFill>
                <a:latin typeface="Segoe UI"/>
              </a:rPr>
              <a:t>All TPC Claims as of 1/19/2018.</a:t>
            </a:r>
          </a:p>
          <a:p>
            <a:pPr defTabSz="685669">
              <a:lnSpc>
                <a:spcPct val="90000"/>
              </a:lnSpc>
              <a:spcAft>
                <a:spcPts val="450"/>
              </a:spcAft>
              <a:defRPr/>
            </a:pPr>
            <a:r>
              <a:rPr lang="en-US" sz="600" baseline="30000" dirty="0">
                <a:solidFill>
                  <a:srgbClr val="757575"/>
                </a:solidFill>
                <a:latin typeface="Segoe UI"/>
              </a:rPr>
              <a:t>1 </a:t>
            </a:r>
            <a:r>
              <a:rPr lang="en-US" sz="600" dirty="0">
                <a:solidFill>
                  <a:srgbClr val="757575"/>
                </a:solidFill>
                <a:latin typeface="Segoe UI"/>
                <a:hlinkClick r:id="rId4"/>
              </a:rPr>
              <a:t>http://www.tpc.org/4081</a:t>
            </a:r>
            <a:r>
              <a:rPr lang="en-US" sz="600" dirty="0">
                <a:solidFill>
                  <a:srgbClr val="757575"/>
                </a:solidFill>
                <a:latin typeface="Segoe UI"/>
              </a:rPr>
              <a:t>; </a:t>
            </a:r>
            <a:r>
              <a:rPr lang="en-US" sz="600" baseline="30000" dirty="0">
                <a:solidFill>
                  <a:srgbClr val="757575"/>
                </a:solidFill>
                <a:latin typeface="Segoe UI"/>
              </a:rPr>
              <a:t>2 </a:t>
            </a:r>
            <a:r>
              <a:rPr lang="en-US" sz="600" dirty="0">
                <a:solidFill>
                  <a:srgbClr val="757575"/>
                </a:solidFill>
                <a:latin typeface="Segoe UI"/>
                <a:hlinkClick r:id="rId5"/>
              </a:rPr>
              <a:t>http://www.tpc.org/3331</a:t>
            </a:r>
            <a:r>
              <a:rPr lang="en-US" sz="600" dirty="0">
                <a:solidFill>
                  <a:srgbClr val="757575"/>
                </a:solidFill>
                <a:latin typeface="Segoe UI"/>
              </a:rPr>
              <a:t>; </a:t>
            </a:r>
            <a:r>
              <a:rPr lang="en-US" sz="600" baseline="30000" dirty="0">
                <a:solidFill>
                  <a:srgbClr val="757575"/>
                </a:solidFill>
                <a:latin typeface="Segoe UI"/>
              </a:rPr>
              <a:t>3 </a:t>
            </a:r>
            <a:r>
              <a:rPr lang="en-US" sz="600" dirty="0">
                <a:solidFill>
                  <a:srgbClr val="757575"/>
                </a:solidFill>
                <a:latin typeface="Segoe UI"/>
                <a:hlinkClick r:id="rId6"/>
              </a:rPr>
              <a:t>http://www.tpc.org/3326</a:t>
            </a:r>
            <a:r>
              <a:rPr lang="en-US" sz="600" dirty="0">
                <a:solidFill>
                  <a:srgbClr val="757575"/>
                </a:solidFill>
                <a:latin typeface="Segoe UI"/>
              </a:rPr>
              <a:t>; </a:t>
            </a:r>
            <a:r>
              <a:rPr lang="en-US" sz="600" baseline="30000" dirty="0">
                <a:solidFill>
                  <a:srgbClr val="757575"/>
                </a:solidFill>
                <a:latin typeface="Segoe UI"/>
              </a:rPr>
              <a:t>4 </a:t>
            </a:r>
            <a:r>
              <a:rPr lang="en-US" sz="600" dirty="0">
                <a:solidFill>
                  <a:srgbClr val="757575"/>
                </a:solidFill>
                <a:latin typeface="Segoe UI"/>
                <a:hlinkClick r:id="rId7"/>
              </a:rPr>
              <a:t>http://www.tpc.org/3321</a:t>
            </a:r>
            <a:r>
              <a:rPr lang="en-US" sz="600" dirty="0">
                <a:solidFill>
                  <a:srgbClr val="757575"/>
                </a:solidFill>
                <a:latin typeface="Segoe UI"/>
              </a:rPr>
              <a:t>; </a:t>
            </a:r>
            <a:r>
              <a:rPr lang="en-US" sz="600" baseline="30000" dirty="0">
                <a:solidFill>
                  <a:srgbClr val="757575"/>
                </a:solidFill>
                <a:latin typeface="Segoe UI"/>
              </a:rPr>
              <a:t>5 </a:t>
            </a:r>
            <a:r>
              <a:rPr lang="en-US" sz="600" dirty="0">
                <a:solidFill>
                  <a:srgbClr val="757575"/>
                </a:solidFill>
                <a:latin typeface="Segoe UI"/>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19075" y="1163349"/>
            <a:ext cx="1577340" cy="346249"/>
          </a:xfrm>
          <a:prstGeom prst="rect">
            <a:avLst/>
          </a:prstGeom>
          <a:noFill/>
          <a:ln w="6350" cap="flat" cmpd="sng" algn="ctr">
            <a:noFill/>
            <a:prstDash val="solid"/>
            <a:headEnd type="none" w="med" len="med"/>
            <a:tailEnd type="none" w="med" len="med"/>
          </a:ln>
          <a:effectLst/>
        </p:spPr>
        <p:txBody>
          <a:bodyPr rot="0" spcFirstLastPara="0" vert="horz" wrap="square" lIns="68580" tIns="34290" rIns="68551" bIns="3429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685406">
              <a:spcAft>
                <a:spcPts val="1800"/>
              </a:spcAft>
              <a:defRPr/>
            </a:pPr>
            <a:r>
              <a:rPr lang="en-US" sz="900" b="1" kern="0" dirty="0">
                <a:solidFill>
                  <a:srgbClr val="0078D7"/>
                </a:solidFill>
                <a:latin typeface="Segoe UI Semibold" charset="0"/>
                <a:ea typeface="Segoe UI Semibold" charset="0"/>
                <a:cs typeface="Segoe UI Semibold" charset="0"/>
              </a:rPr>
              <a:t>Intelligence over </a:t>
            </a:r>
            <a:br>
              <a:rPr lang="en-US" sz="900" b="1" kern="0" dirty="0">
                <a:solidFill>
                  <a:srgbClr val="0078D7"/>
                </a:solidFill>
                <a:latin typeface="Segoe UI Semibold" charset="0"/>
                <a:ea typeface="Segoe UI Semibold" charset="0"/>
                <a:cs typeface="Segoe UI Semibold" charset="0"/>
              </a:rPr>
            </a:br>
            <a:r>
              <a:rPr lang="en-US" sz="900" b="1" kern="0" dirty="0">
                <a:solidFill>
                  <a:srgbClr val="0078D7"/>
                </a:solidFill>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297853" y="2691848"/>
            <a:ext cx="1419785" cy="569708"/>
          </a:xfrm>
          <a:prstGeom prst="rect">
            <a:avLst/>
          </a:prstGeom>
          <a:noFill/>
        </p:spPr>
        <p:txBody>
          <a:bodyPr wrap="square" lIns="68580" tIns="34290" rIns="68580" bIns="34290" rtlCol="0" anchor="b">
            <a:spAutoFit/>
          </a:bodyPr>
          <a:lstStyle/>
          <a:p>
            <a:pPr algn="ctr" defTabSz="698226">
              <a:lnSpc>
                <a:spcPct val="105000"/>
              </a:lnSpc>
              <a:spcAft>
                <a:spcPts val="600"/>
              </a:spcAft>
              <a:defRPr/>
            </a:pPr>
            <a:r>
              <a:rPr lang="en-US" sz="788" kern="0" dirty="0">
                <a:solidFill>
                  <a:srgbClr val="1A1A1A"/>
                </a:solidFill>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4386453" y="1814997"/>
            <a:ext cx="332649" cy="541059"/>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dirty="0">
                <a:gradFill>
                  <a:gsLst>
                    <a:gs pos="0">
                      <a:srgbClr val="505050"/>
                    </a:gs>
                    <a:gs pos="100000">
                      <a:srgbClr val="505050"/>
                    </a:gs>
                  </a:gsLst>
                </a:gradFill>
                <a:latin typeface="Segoe UI Semilight"/>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516259" y="3923542"/>
            <a:ext cx="462151" cy="356002"/>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8141828" y="4001305"/>
            <a:ext cx="550738" cy="263148"/>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750" dirty="0">
                <a:solidFill>
                  <a:srgbClr val="505050"/>
                </a:solidFill>
                <a:latin typeface="Segoe UI"/>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7758000" y="1758565"/>
            <a:ext cx="795445" cy="597491"/>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white"/>
                </a:solidFill>
                <a:latin typeface="Segoe UI"/>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endParaRPr lang="en-US" sz="1350" kern="0" dirty="0">
                  <a:solidFill>
                    <a:prstClr val="black"/>
                  </a:solidFill>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685800">
                  <a:defRPr/>
                </a:pPr>
                <a:endParaRPr lang="en-US" sz="1350" kern="0" dirty="0">
                  <a:solidFill>
                    <a:prstClr val="black"/>
                  </a:solidFill>
                  <a:latin typeface="Arial" charset="0"/>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5834860" y="1670993"/>
            <a:ext cx="184987" cy="141962"/>
          </a:xfrm>
          <a:prstGeom prst="rect">
            <a:avLst/>
          </a:prstGeom>
          <a:noFill/>
        </p:spPr>
        <p:txBody>
          <a:bodyPr wrap="none" lIns="68580" tIns="34290" rIns="68580" bIns="34290" rtlCol="0">
            <a:spAutoFit/>
          </a:bodyPr>
          <a:lstStyle/>
          <a:p>
            <a:pPr algn="r" defTabSz="685800">
              <a:lnSpc>
                <a:spcPct val="90000"/>
              </a:lnSpc>
              <a:spcAft>
                <a:spcPts val="450"/>
              </a:spcAft>
              <a:defRPr/>
            </a:pPr>
            <a:r>
              <a:rPr lang="en-US" sz="525" dirty="0">
                <a:gradFill>
                  <a:gsLst>
                    <a:gs pos="2917">
                      <a:prstClr val="black"/>
                    </a:gs>
                    <a:gs pos="30000">
                      <a:prstClr val="black"/>
                    </a:gs>
                  </a:gsLst>
                  <a:lin ang="5400000" scaled="0"/>
                </a:gradFill>
                <a:latin typeface="Segoe UI"/>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2263485" y="1729622"/>
            <a:ext cx="1045979" cy="801165"/>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648362" y="1831749"/>
            <a:ext cx="718767" cy="635854"/>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441197" y="711326"/>
            <a:ext cx="8338131" cy="1661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defTabSz="685775">
              <a:defRPr/>
            </a:pPr>
            <a:r>
              <a:rPr lang="en-US" sz="1200" dirty="0">
                <a:solidFill>
                  <a:sysClr val="windowText" lastClr="000000"/>
                </a:solidFill>
                <a:latin typeface="Segoe UI Semibold"/>
              </a:rPr>
              <a:t>Now with big data clusters</a:t>
            </a:r>
            <a:endParaRPr lang="en-US" sz="1350" dirty="0">
              <a:solidFill>
                <a:sysClr val="windowText" lastClr="000000"/>
              </a:solidFill>
              <a:latin typeface="Segoe UI Semibold"/>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853929" y="1742067"/>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spTree>
    <p:extLst>
      <p:ext uri="{BB962C8B-B14F-4D97-AF65-F5344CB8AC3E}">
        <p14:creationId xmlns:p14="http://schemas.microsoft.com/office/powerpoint/2010/main" val="39758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F7A579F-53DB-4CA3-901F-C804E969DFA2}"/>
              </a:ext>
            </a:extLst>
          </p:cNvPr>
          <p:cNvSpPr txBox="1">
            <a:spLocks/>
          </p:cNvSpPr>
          <p:nvPr/>
        </p:nvSpPr>
        <p:spPr>
          <a:xfrm>
            <a:off x="15624" y="351415"/>
            <a:ext cx="2858900" cy="674653"/>
          </a:xfrm>
          <a:prstGeom prst="rect">
            <a:avLst/>
          </a:prstGeom>
        </p:spPr>
        <p:txBody>
          <a:bodyPr lIns="274281" tIns="274281">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spcBef>
                <a:spcPts val="900"/>
              </a:spcBef>
              <a:defRPr/>
            </a:pPr>
            <a:r>
              <a:rPr lang="en-US" sz="1200" spc="0" dirty="0">
                <a:solidFill>
                  <a:srgbClr val="0078D7"/>
                </a:solidFill>
                <a:latin typeface="Segoe UI Semilight" charset="0"/>
                <a:ea typeface="Segoe UI Semilight" charset="0"/>
                <a:cs typeface="Segoe UI Semilight" charset="0"/>
              </a:rPr>
              <a:t>Key New Functionality</a:t>
            </a:r>
          </a:p>
        </p:txBody>
      </p:sp>
      <p:grpSp>
        <p:nvGrpSpPr>
          <p:cNvPr id="6" name="Group 5">
            <a:extLst>
              <a:ext uri="{FF2B5EF4-FFF2-40B4-BE49-F238E27FC236}">
                <a16:creationId xmlns:a16="http://schemas.microsoft.com/office/drawing/2014/main" id="{811C47AC-9A86-406F-A892-A42778083AF3}"/>
              </a:ext>
            </a:extLst>
          </p:cNvPr>
          <p:cNvGrpSpPr/>
          <p:nvPr/>
        </p:nvGrpSpPr>
        <p:grpSpPr>
          <a:xfrm>
            <a:off x="3399741" y="641448"/>
            <a:ext cx="1941012" cy="2033409"/>
            <a:chOff x="7720721" y="2327445"/>
            <a:chExt cx="2639911" cy="2765578"/>
          </a:xfrm>
        </p:grpSpPr>
        <p:sp>
          <p:nvSpPr>
            <p:cNvPr id="7" name="TextBox 6">
              <a:extLst>
                <a:ext uri="{FF2B5EF4-FFF2-40B4-BE49-F238E27FC236}">
                  <a16:creationId xmlns:a16="http://schemas.microsoft.com/office/drawing/2014/main" id="{E7FCD763-7D8A-40BB-BC89-1BC5B95A7D03}"/>
                </a:ext>
              </a:extLst>
            </p:cNvPr>
            <p:cNvSpPr txBox="1"/>
            <p:nvPr/>
          </p:nvSpPr>
          <p:spPr>
            <a:xfrm>
              <a:off x="8693924" y="2742541"/>
              <a:ext cx="658516"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Query</a:t>
              </a:r>
            </a:p>
          </p:txBody>
        </p:sp>
        <p:sp>
          <p:nvSpPr>
            <p:cNvPr id="8" name="TextBox 7">
              <a:extLst>
                <a:ext uri="{FF2B5EF4-FFF2-40B4-BE49-F238E27FC236}">
                  <a16:creationId xmlns:a16="http://schemas.microsoft.com/office/drawing/2014/main" id="{741867BF-DA7C-4FA2-A513-F13034EE5881}"/>
                </a:ext>
              </a:extLst>
            </p:cNvPr>
            <p:cNvSpPr txBox="1"/>
            <p:nvPr/>
          </p:nvSpPr>
          <p:spPr>
            <a:xfrm>
              <a:off x="9669662" y="3727823"/>
              <a:ext cx="690970" cy="391642"/>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Memory grant</a:t>
              </a:r>
            </a:p>
          </p:txBody>
        </p:sp>
        <p:sp>
          <p:nvSpPr>
            <p:cNvPr id="9" name="Arc 8">
              <a:extLst>
                <a:ext uri="{FF2B5EF4-FFF2-40B4-BE49-F238E27FC236}">
                  <a16:creationId xmlns:a16="http://schemas.microsoft.com/office/drawing/2014/main" id="{0A0C948A-4456-409F-8D26-1FA4D3FDE57B}"/>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0" name="Arc 9">
              <a:extLst>
                <a:ext uri="{FF2B5EF4-FFF2-40B4-BE49-F238E27FC236}">
                  <a16:creationId xmlns:a16="http://schemas.microsoft.com/office/drawing/2014/main" id="{41BCE125-765A-466E-9066-7ED9B0FAF60B}"/>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1" name="Arc 10">
              <a:extLst>
                <a:ext uri="{FF2B5EF4-FFF2-40B4-BE49-F238E27FC236}">
                  <a16:creationId xmlns:a16="http://schemas.microsoft.com/office/drawing/2014/main" id="{0CEDFB85-0060-4E03-B005-66EE4D0ECDD8}"/>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2" name="Arc 11">
              <a:extLst>
                <a:ext uri="{FF2B5EF4-FFF2-40B4-BE49-F238E27FC236}">
                  <a16:creationId xmlns:a16="http://schemas.microsoft.com/office/drawing/2014/main" id="{A127D4D7-A1AF-4C61-847E-FE2237501F30}"/>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565676">
                <a:defRPr/>
              </a:pPr>
              <a:endParaRPr lang="en-US" sz="1114" dirty="0">
                <a:solidFill>
                  <a:srgbClr val="505050"/>
                </a:solidFill>
                <a:latin typeface="Segoe UI"/>
              </a:endParaRPr>
            </a:p>
          </p:txBody>
        </p:sp>
        <p:sp>
          <p:nvSpPr>
            <p:cNvPr id="13" name="TextBox 12">
              <a:extLst>
                <a:ext uri="{FF2B5EF4-FFF2-40B4-BE49-F238E27FC236}">
                  <a16:creationId xmlns:a16="http://schemas.microsoft.com/office/drawing/2014/main" id="{4B73885E-8575-4020-B21C-E3A0C1A6A97F}"/>
                </a:ext>
              </a:extLst>
            </p:cNvPr>
            <p:cNvSpPr txBox="1"/>
            <p:nvPr/>
          </p:nvSpPr>
          <p:spPr>
            <a:xfrm>
              <a:off x="7720721" y="3691034"/>
              <a:ext cx="554139"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Learn</a:t>
              </a:r>
            </a:p>
          </p:txBody>
        </p:sp>
        <p:sp>
          <p:nvSpPr>
            <p:cNvPr id="14" name="TextBox 13">
              <a:extLst>
                <a:ext uri="{FF2B5EF4-FFF2-40B4-BE49-F238E27FC236}">
                  <a16:creationId xmlns:a16="http://schemas.microsoft.com/office/drawing/2014/main" id="{8057E7B0-729B-41F8-AD03-482852CA7BF9}"/>
                </a:ext>
              </a:extLst>
            </p:cNvPr>
            <p:cNvSpPr txBox="1"/>
            <p:nvPr/>
          </p:nvSpPr>
          <p:spPr>
            <a:xfrm>
              <a:off x="8579356" y="4858355"/>
              <a:ext cx="842811" cy="234668"/>
            </a:xfrm>
            <a:prstGeom prst="rect">
              <a:avLst/>
            </a:prstGeom>
            <a:noFill/>
            <a:ln w="38100">
              <a:noFill/>
              <a:miter lim="800000"/>
            </a:ln>
          </p:spPr>
          <p:txBody>
            <a:bodyPr wrap="square" lIns="56571" tIns="28286" rIns="56571" bIns="28286"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565298">
                <a:lnSpc>
                  <a:spcPct val="100000"/>
                </a:lnSpc>
                <a:defRPr/>
              </a:pPr>
              <a:r>
                <a:rPr lang="en-US" sz="750" b="1" kern="0" spc="0" dirty="0">
                  <a:ln>
                    <a:solidFill>
                      <a:srgbClr val="FFFFFF">
                        <a:alpha val="0"/>
                      </a:srgbClr>
                    </a:solidFill>
                  </a:ln>
                  <a:solidFill>
                    <a:srgbClr val="000000"/>
                  </a:solidFill>
                  <a:latin typeface="Segoe UI Semibold" charset="0"/>
                  <a:cs typeface="Segoe UI Semibold" charset="0"/>
                </a:rPr>
                <a:t>Run query</a:t>
              </a:r>
            </a:p>
          </p:txBody>
        </p:sp>
        <p:sp>
          <p:nvSpPr>
            <p:cNvPr id="15" name="Rectangle 14">
              <a:extLst>
                <a:ext uri="{FF2B5EF4-FFF2-40B4-BE49-F238E27FC236}">
                  <a16:creationId xmlns:a16="http://schemas.microsoft.com/office/drawing/2014/main" id="{3C1EA8A8-27FE-428A-A3A2-DA95E65B46A0}"/>
                </a:ext>
              </a:extLst>
            </p:cNvPr>
            <p:cNvSpPr/>
            <p:nvPr/>
          </p:nvSpPr>
          <p:spPr>
            <a:xfrm>
              <a:off x="8368746" y="3396210"/>
              <a:ext cx="1312914" cy="439527"/>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Intelligent </a:t>
              </a:r>
              <a:br>
                <a:rPr lang="en-US" sz="750" b="1" kern="0" dirty="0">
                  <a:ln>
                    <a:solidFill>
                      <a:srgbClr val="FFFFFF">
                        <a:alpha val="0"/>
                      </a:srgbClr>
                    </a:solidFill>
                  </a:ln>
                  <a:solidFill>
                    <a:srgbClr val="0078D7"/>
                  </a:solidFill>
                  <a:latin typeface="Segoe UI" charset="0"/>
                  <a:cs typeface="Segoe UI" charset="0"/>
                </a:rPr>
              </a:br>
              <a:r>
                <a:rPr lang="en-US" sz="750" b="1" kern="0" dirty="0">
                  <a:ln>
                    <a:solidFill>
                      <a:srgbClr val="FFFFFF">
                        <a:alpha val="0"/>
                      </a:srgbClr>
                    </a:solidFill>
                  </a:ln>
                  <a:solidFill>
                    <a:srgbClr val="0078D7"/>
                  </a:solidFill>
                  <a:latin typeface="Segoe UI" charset="0"/>
                  <a:cs typeface="Segoe UI" charset="0"/>
                </a:rPr>
                <a:t>Query Processing</a:t>
              </a:r>
            </a:p>
          </p:txBody>
        </p:sp>
        <p:sp>
          <p:nvSpPr>
            <p:cNvPr id="16" name="Rectangle: Rounded Corners 44">
              <a:extLst>
                <a:ext uri="{FF2B5EF4-FFF2-40B4-BE49-F238E27FC236}">
                  <a16:creationId xmlns:a16="http://schemas.microsoft.com/office/drawing/2014/main" id="{FC7E39CE-03FF-4FAE-B375-3B3BA67F9D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0571" tIns="0" rIns="0" bIns="0" rtlCol="0" anchor="ctr"/>
            <a:lstStyle/>
            <a:p>
              <a:pPr algn="ctr" defTabSz="565676">
                <a:defRPr/>
              </a:pPr>
              <a:r>
                <a:rPr lang="en-US" sz="600" spc="186" dirty="0">
                  <a:solidFill>
                    <a:srgbClr val="0078D7"/>
                  </a:solidFill>
                  <a:latin typeface="Segoe UI"/>
                  <a:cs typeface="Segoe UI Semilight" panose="020B0402040204020203" pitchFamily="34" charset="0"/>
                </a:rPr>
                <a:t>101001010110</a:t>
              </a:r>
            </a:p>
          </p:txBody>
        </p:sp>
        <p:grpSp>
          <p:nvGrpSpPr>
            <p:cNvPr id="17" name="Group 11">
              <a:extLst>
                <a:ext uri="{FF2B5EF4-FFF2-40B4-BE49-F238E27FC236}">
                  <a16:creationId xmlns:a16="http://schemas.microsoft.com/office/drawing/2014/main" id="{0F276878-E0EA-45B8-ABD0-E1845BC614F4}"/>
                </a:ext>
              </a:extLst>
            </p:cNvPr>
            <p:cNvGrpSpPr>
              <a:grpSpLocks noChangeAspect="1"/>
            </p:cNvGrpSpPr>
            <p:nvPr/>
          </p:nvGrpSpPr>
          <p:grpSpPr bwMode="auto">
            <a:xfrm>
              <a:off x="7864779" y="3383528"/>
              <a:ext cx="251750" cy="274229"/>
              <a:chOff x="3861" y="4291602"/>
              <a:chExt cx="112" cy="244433"/>
            </a:xfrm>
          </p:grpSpPr>
          <p:sp>
            <p:nvSpPr>
              <p:cNvPr id="26" name="Freeform 12">
                <a:extLst>
                  <a:ext uri="{FF2B5EF4-FFF2-40B4-BE49-F238E27FC236}">
                    <a16:creationId xmlns:a16="http://schemas.microsoft.com/office/drawing/2014/main" id="{DFE9DA59-285D-4894-BD3B-C92DB6C3D4D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7" name="Line 13">
                <a:extLst>
                  <a:ext uri="{FF2B5EF4-FFF2-40B4-BE49-F238E27FC236}">
                    <a16:creationId xmlns:a16="http://schemas.microsoft.com/office/drawing/2014/main" id="{C3395109-9FB0-49A2-B290-830C5E55CC8C}"/>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8" name="Line 14">
                <a:extLst>
                  <a:ext uri="{FF2B5EF4-FFF2-40B4-BE49-F238E27FC236}">
                    <a16:creationId xmlns:a16="http://schemas.microsoft.com/office/drawing/2014/main" id="{EDF21D95-5B8F-4BCB-B941-AC8C95EEDABD}"/>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29" name="Line 15">
                <a:extLst>
                  <a:ext uri="{FF2B5EF4-FFF2-40B4-BE49-F238E27FC236}">
                    <a16:creationId xmlns:a16="http://schemas.microsoft.com/office/drawing/2014/main" id="{C6E3F5BE-8AF8-43D6-A112-CAACB1A21237}"/>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0" name="Line 16">
                <a:extLst>
                  <a:ext uri="{FF2B5EF4-FFF2-40B4-BE49-F238E27FC236}">
                    <a16:creationId xmlns:a16="http://schemas.microsoft.com/office/drawing/2014/main" id="{5B8C0A2E-167F-4BA4-8A6E-2C0779E0CB93}"/>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sp>
            <p:nvSpPr>
              <p:cNvPr id="31" name="Line 17">
                <a:extLst>
                  <a:ext uri="{FF2B5EF4-FFF2-40B4-BE49-F238E27FC236}">
                    <a16:creationId xmlns:a16="http://schemas.microsoft.com/office/drawing/2014/main" id="{06B83A79-A91E-44A6-8E3C-5B8B9BE6E915}"/>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85644">
                  <a:defRPr/>
                </a:pPr>
                <a:endParaRPr lang="en-US" sz="1298" kern="0" dirty="0">
                  <a:solidFill>
                    <a:srgbClr val="353535"/>
                  </a:solidFill>
                  <a:latin typeface="Segoe UI Semilight"/>
                </a:endParaRPr>
              </a:p>
            </p:txBody>
          </p:sp>
        </p:grpSp>
        <p:grpSp>
          <p:nvGrpSpPr>
            <p:cNvPr id="18" name="Group 4">
              <a:extLst>
                <a:ext uri="{FF2B5EF4-FFF2-40B4-BE49-F238E27FC236}">
                  <a16:creationId xmlns:a16="http://schemas.microsoft.com/office/drawing/2014/main" id="{29EFB3DF-D1DD-435C-90F1-20714C9673E0}"/>
                </a:ext>
              </a:extLst>
            </p:cNvPr>
            <p:cNvGrpSpPr>
              <a:grpSpLocks noChangeAspect="1"/>
            </p:cNvGrpSpPr>
            <p:nvPr/>
          </p:nvGrpSpPr>
          <p:grpSpPr bwMode="auto">
            <a:xfrm>
              <a:off x="8918138" y="2327445"/>
              <a:ext cx="210086" cy="368034"/>
              <a:chOff x="866" y="3346"/>
              <a:chExt cx="137" cy="240"/>
            </a:xfrm>
          </p:grpSpPr>
          <p:sp>
            <p:nvSpPr>
              <p:cNvPr id="22" name="Freeform 5">
                <a:extLst>
                  <a:ext uri="{FF2B5EF4-FFF2-40B4-BE49-F238E27FC236}">
                    <a16:creationId xmlns:a16="http://schemas.microsoft.com/office/drawing/2014/main" id="{67F8CCD3-257A-441B-9FB7-84880C6035FE}"/>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3" name="Freeform 6">
                <a:extLst>
                  <a:ext uri="{FF2B5EF4-FFF2-40B4-BE49-F238E27FC236}">
                    <a16:creationId xmlns:a16="http://schemas.microsoft.com/office/drawing/2014/main" id="{ACE6B3B2-267B-4DB4-AAEF-C57E10026746}"/>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4" name="Freeform 7">
                <a:extLst>
                  <a:ext uri="{FF2B5EF4-FFF2-40B4-BE49-F238E27FC236}">
                    <a16:creationId xmlns:a16="http://schemas.microsoft.com/office/drawing/2014/main" id="{A5BDAC64-CC54-45B9-8A5C-429570F70417}"/>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sp>
            <p:nvSpPr>
              <p:cNvPr id="25" name="Freeform 8">
                <a:extLst>
                  <a:ext uri="{FF2B5EF4-FFF2-40B4-BE49-F238E27FC236}">
                    <a16:creationId xmlns:a16="http://schemas.microsoft.com/office/drawing/2014/main" id="{B607607F-8F40-438E-8CC8-B82B86AF4851}"/>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0000"/>
                  </a:solidFill>
                  <a:latin typeface="Segoe UI"/>
                </a:endParaRPr>
              </a:p>
            </p:txBody>
          </p:sp>
        </p:grpSp>
        <p:grpSp>
          <p:nvGrpSpPr>
            <p:cNvPr id="19" name="Group 18">
              <a:extLst>
                <a:ext uri="{FF2B5EF4-FFF2-40B4-BE49-F238E27FC236}">
                  <a16:creationId xmlns:a16="http://schemas.microsoft.com/office/drawing/2014/main" id="{EB282703-BD3B-4E0F-9019-F5E3EC352851}"/>
                </a:ext>
              </a:extLst>
            </p:cNvPr>
            <p:cNvGrpSpPr/>
            <p:nvPr/>
          </p:nvGrpSpPr>
          <p:grpSpPr>
            <a:xfrm>
              <a:off x="8816788" y="4469712"/>
              <a:ext cx="358220" cy="358220"/>
              <a:chOff x="8264695" y="4371468"/>
              <a:chExt cx="373230" cy="373230"/>
            </a:xfrm>
          </p:grpSpPr>
          <p:sp>
            <p:nvSpPr>
              <p:cNvPr id="20" name="Oval 19">
                <a:extLst>
                  <a:ext uri="{FF2B5EF4-FFF2-40B4-BE49-F238E27FC236}">
                    <a16:creationId xmlns:a16="http://schemas.microsoft.com/office/drawing/2014/main" id="{02B3D660-4AF8-484E-8920-8C49C354402C}"/>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sp>
            <p:nvSpPr>
              <p:cNvPr id="21" name="Isosceles Triangle 20">
                <a:extLst>
                  <a:ext uri="{FF2B5EF4-FFF2-40B4-BE49-F238E27FC236}">
                    <a16:creationId xmlns:a16="http://schemas.microsoft.com/office/drawing/2014/main" id="{937918A9-C8E1-40BB-BA8A-5FE8B3909166}"/>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ndParaRPr>
              </a:p>
            </p:txBody>
          </p:sp>
        </p:grpSp>
      </p:grpSp>
      <p:grpSp>
        <p:nvGrpSpPr>
          <p:cNvPr id="32" name="Group 31">
            <a:extLst>
              <a:ext uri="{FF2B5EF4-FFF2-40B4-BE49-F238E27FC236}">
                <a16:creationId xmlns:a16="http://schemas.microsoft.com/office/drawing/2014/main" id="{9DF0F48B-9985-4175-8B21-D96296834B40}"/>
              </a:ext>
            </a:extLst>
          </p:cNvPr>
          <p:cNvGrpSpPr/>
          <p:nvPr/>
        </p:nvGrpSpPr>
        <p:grpSpPr>
          <a:xfrm>
            <a:off x="6632396" y="3891933"/>
            <a:ext cx="1148004" cy="266355"/>
            <a:chOff x="6576577" y="3318208"/>
            <a:chExt cx="2213304" cy="504999"/>
          </a:xfrm>
        </p:grpSpPr>
        <p:sp>
          <p:nvSpPr>
            <p:cNvPr id="33" name="Freeform 130">
              <a:extLst>
                <a:ext uri="{FF2B5EF4-FFF2-40B4-BE49-F238E27FC236}">
                  <a16:creationId xmlns:a16="http://schemas.microsoft.com/office/drawing/2014/main" id="{1345A708-8142-4B23-AB60-9C25DE1079AE}"/>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sp>
          <p:nvSpPr>
            <p:cNvPr id="34" name="Freeform: Shape 390">
              <a:extLst>
                <a:ext uri="{FF2B5EF4-FFF2-40B4-BE49-F238E27FC236}">
                  <a16:creationId xmlns:a16="http://schemas.microsoft.com/office/drawing/2014/main" id="{201910D8-A5B9-4C66-BAA5-9CF5ADABFA2F}"/>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699314">
                <a:defRPr/>
              </a:pPr>
              <a:endParaRPr lang="en-US" sz="1377" kern="0" dirty="0">
                <a:solidFill>
                  <a:prstClr val="white"/>
                </a:solidFill>
                <a:latin typeface="Segoe UI"/>
              </a:endParaRPr>
            </a:p>
          </p:txBody>
        </p:sp>
        <p:pic>
          <p:nvPicPr>
            <p:cNvPr id="35" name="Picture 34">
              <a:extLst>
                <a:ext uri="{FF2B5EF4-FFF2-40B4-BE49-F238E27FC236}">
                  <a16:creationId xmlns:a16="http://schemas.microsoft.com/office/drawing/2014/main" id="{61EBF9C1-4EE6-45EF-97AC-ABF30CFF8E24}"/>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36" name="Rectangle 35">
            <a:extLst>
              <a:ext uri="{FF2B5EF4-FFF2-40B4-BE49-F238E27FC236}">
                <a16:creationId xmlns:a16="http://schemas.microsoft.com/office/drawing/2014/main" id="{97B97636-C021-4BBA-B4F9-0823C695C939}"/>
              </a:ext>
            </a:extLst>
          </p:cNvPr>
          <p:cNvSpPr/>
          <p:nvPr/>
        </p:nvSpPr>
        <p:spPr>
          <a:xfrm>
            <a:off x="6734464" y="3517478"/>
            <a:ext cx="1872629"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Modern Platforms with Compatibility</a:t>
            </a:r>
          </a:p>
        </p:txBody>
      </p:sp>
      <p:sp>
        <p:nvSpPr>
          <p:cNvPr id="37" name="Rectangle 36">
            <a:extLst>
              <a:ext uri="{FF2B5EF4-FFF2-40B4-BE49-F238E27FC236}">
                <a16:creationId xmlns:a16="http://schemas.microsoft.com/office/drawing/2014/main" id="{BA9C914E-3673-4125-9B03-285D0C1BAF01}"/>
              </a:ext>
            </a:extLst>
          </p:cNvPr>
          <p:cNvSpPr/>
          <p:nvPr/>
        </p:nvSpPr>
        <p:spPr>
          <a:xfrm>
            <a:off x="3399052" y="2950127"/>
            <a:ext cx="21194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38" name="Picture 37">
            <a:extLst>
              <a:ext uri="{FF2B5EF4-FFF2-40B4-BE49-F238E27FC236}">
                <a16:creationId xmlns:a16="http://schemas.microsoft.com/office/drawing/2014/main" id="{5B3C284F-BEE3-4068-A013-D651D0BF42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4457" y="3873642"/>
            <a:ext cx="428906" cy="318401"/>
          </a:xfrm>
          <a:prstGeom prst="rect">
            <a:avLst/>
          </a:prstGeom>
        </p:spPr>
      </p:pic>
      <p:grpSp>
        <p:nvGrpSpPr>
          <p:cNvPr id="39" name="Group 38">
            <a:extLst>
              <a:ext uri="{FF2B5EF4-FFF2-40B4-BE49-F238E27FC236}">
                <a16:creationId xmlns:a16="http://schemas.microsoft.com/office/drawing/2014/main" id="{727EBAD1-50D5-4A01-B28A-15904A1E5FCC}"/>
              </a:ext>
            </a:extLst>
          </p:cNvPr>
          <p:cNvGrpSpPr/>
          <p:nvPr/>
        </p:nvGrpSpPr>
        <p:grpSpPr>
          <a:xfrm>
            <a:off x="528513" y="1252551"/>
            <a:ext cx="718767" cy="635854"/>
            <a:chOff x="828502" y="2442332"/>
            <a:chExt cx="958356" cy="847805"/>
          </a:xfrm>
        </p:grpSpPr>
        <p:sp>
          <p:nvSpPr>
            <p:cNvPr id="40" name="Rectangle 9">
              <a:extLst>
                <a:ext uri="{FF2B5EF4-FFF2-40B4-BE49-F238E27FC236}">
                  <a16:creationId xmlns:a16="http://schemas.microsoft.com/office/drawing/2014/main" id="{6FE9BE12-0335-4744-BCE2-A3254E48DE4B}"/>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nvGrpSpPr>
            <p:cNvPr id="41" name="Group 40">
              <a:extLst>
                <a:ext uri="{FF2B5EF4-FFF2-40B4-BE49-F238E27FC236}">
                  <a16:creationId xmlns:a16="http://schemas.microsoft.com/office/drawing/2014/main" id="{B260FEC1-7927-432C-B399-C93BC32863B7}"/>
                </a:ext>
              </a:extLst>
            </p:cNvPr>
            <p:cNvGrpSpPr/>
            <p:nvPr/>
          </p:nvGrpSpPr>
          <p:grpSpPr>
            <a:xfrm>
              <a:off x="987946" y="2622583"/>
              <a:ext cx="639468" cy="329711"/>
              <a:chOff x="945805" y="2588594"/>
              <a:chExt cx="721336" cy="371920"/>
            </a:xfrm>
          </p:grpSpPr>
          <p:sp>
            <p:nvSpPr>
              <p:cNvPr id="43" name="Freeform: Shape 175">
                <a:extLst>
                  <a:ext uri="{FF2B5EF4-FFF2-40B4-BE49-F238E27FC236}">
                    <a16:creationId xmlns:a16="http://schemas.microsoft.com/office/drawing/2014/main" id="{3EDF4465-9FF5-4E18-8D4A-F4B62FD93FC0}"/>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9370F757-1D0E-408E-A3FC-2D96C8038708}"/>
                  </a:ext>
                </a:extLst>
              </p:cNvPr>
              <p:cNvGrpSpPr/>
              <p:nvPr/>
            </p:nvGrpSpPr>
            <p:grpSpPr>
              <a:xfrm>
                <a:off x="945805" y="2810039"/>
                <a:ext cx="721336" cy="150475"/>
                <a:chOff x="945805" y="2810039"/>
                <a:chExt cx="721336" cy="150475"/>
              </a:xfrm>
            </p:grpSpPr>
            <p:sp>
              <p:nvSpPr>
                <p:cNvPr id="45" name="Freeform: Shape 171">
                  <a:extLst>
                    <a:ext uri="{FF2B5EF4-FFF2-40B4-BE49-F238E27FC236}">
                      <a16:creationId xmlns:a16="http://schemas.microsoft.com/office/drawing/2014/main" id="{79179761-E117-4473-BB75-58E1B42B0F8E}"/>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6" name="Freeform: Shape 173">
                  <a:extLst>
                    <a:ext uri="{FF2B5EF4-FFF2-40B4-BE49-F238E27FC236}">
                      <a16:creationId xmlns:a16="http://schemas.microsoft.com/office/drawing/2014/main" id="{325CF6B6-67EC-4480-8CCC-46093B087CE6}"/>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sp>
              <p:nvSpPr>
                <p:cNvPr id="47" name="Freeform: Shape 173">
                  <a:extLst>
                    <a:ext uri="{FF2B5EF4-FFF2-40B4-BE49-F238E27FC236}">
                      <a16:creationId xmlns:a16="http://schemas.microsoft.com/office/drawing/2014/main" id="{AEEC4F91-863D-4E1B-A20F-F45760F0879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defRPr/>
                  </a:pPr>
                  <a:endParaRPr lang="en-US" sz="1350" dirty="0">
                    <a:solidFill>
                      <a:prstClr val="black"/>
                    </a:solidFill>
                    <a:latin typeface="Arial" charset="0"/>
                    <a:ea typeface="Arial" charset="0"/>
                    <a:cs typeface="Arial" charset="0"/>
                  </a:endParaRPr>
                </a:p>
              </p:txBody>
            </p:sp>
          </p:grpSp>
        </p:grpSp>
        <p:pic>
          <p:nvPicPr>
            <p:cNvPr id="42" name="Picture 41">
              <a:extLst>
                <a:ext uri="{FF2B5EF4-FFF2-40B4-BE49-F238E27FC236}">
                  <a16:creationId xmlns:a16="http://schemas.microsoft.com/office/drawing/2014/main" id="{21722FFC-2D04-43C1-9991-E7648C4BE2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48" name="Rectangle 47">
            <a:extLst>
              <a:ext uri="{FF2B5EF4-FFF2-40B4-BE49-F238E27FC236}">
                <a16:creationId xmlns:a16="http://schemas.microsoft.com/office/drawing/2014/main" id="{A4B5C3BA-0B51-4748-82A6-40EB05702A5E}"/>
              </a:ext>
            </a:extLst>
          </p:cNvPr>
          <p:cNvSpPr/>
          <p:nvPr/>
        </p:nvSpPr>
        <p:spPr>
          <a:xfrm>
            <a:off x="734081" y="1162869"/>
            <a:ext cx="310422" cy="323165"/>
          </a:xfrm>
          <a:prstGeom prst="rect">
            <a:avLst/>
          </a:prstGeom>
          <a:solidFill>
            <a:srgbClr val="E6E6E6"/>
          </a:solidFill>
        </p:spPr>
        <p:txBody>
          <a:bodyPr wrap="square">
            <a:spAutoFit/>
          </a:bodyPr>
          <a:lstStyle/>
          <a:p>
            <a:pPr algn="ctr" defTabSz="685800">
              <a:defRPr/>
            </a:pPr>
            <a:r>
              <a:rPr lang="en-US" sz="750" b="1" kern="0" dirty="0">
                <a:solidFill>
                  <a:srgbClr val="0078D7"/>
                </a:solidFill>
                <a:latin typeface="Segoe UI Semibold" charset="0"/>
                <a:ea typeface="Segoe UI Semibold" charset="0"/>
                <a:cs typeface="Segoe UI Semibold" charset="0"/>
              </a:rPr>
              <a:t>SQL</a:t>
            </a:r>
            <a:endParaRPr lang="en-US" sz="900" dirty="0">
              <a:solidFill>
                <a:srgbClr val="1A1A1A"/>
              </a:solidFill>
              <a:latin typeface="Segoe UI"/>
            </a:endParaRPr>
          </a:p>
        </p:txBody>
      </p:sp>
      <p:pic>
        <p:nvPicPr>
          <p:cNvPr id="49" name="Picture 48">
            <a:extLst>
              <a:ext uri="{FF2B5EF4-FFF2-40B4-BE49-F238E27FC236}">
                <a16:creationId xmlns:a16="http://schemas.microsoft.com/office/drawing/2014/main" id="{D12059DB-7429-49AB-B0D6-8B9686C668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37" y="2014028"/>
            <a:ext cx="428906" cy="318401"/>
          </a:xfrm>
          <a:prstGeom prst="rect">
            <a:avLst/>
          </a:prstGeom>
        </p:spPr>
      </p:pic>
      <p:sp>
        <p:nvSpPr>
          <p:cNvPr id="50" name="Rectangle 49">
            <a:extLst>
              <a:ext uri="{FF2B5EF4-FFF2-40B4-BE49-F238E27FC236}">
                <a16:creationId xmlns:a16="http://schemas.microsoft.com/office/drawing/2014/main" id="{AF86B3EB-B87D-4B11-A489-82DE2C2040A1}"/>
              </a:ext>
            </a:extLst>
          </p:cNvPr>
          <p:cNvSpPr/>
          <p:nvPr/>
        </p:nvSpPr>
        <p:spPr>
          <a:xfrm>
            <a:off x="618288" y="917080"/>
            <a:ext cx="720070"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Polybase++</a:t>
            </a:r>
          </a:p>
        </p:txBody>
      </p:sp>
      <p:pic>
        <p:nvPicPr>
          <p:cNvPr id="51" name="Picture 4">
            <a:extLst>
              <a:ext uri="{FF2B5EF4-FFF2-40B4-BE49-F238E27FC236}">
                <a16:creationId xmlns:a16="http://schemas.microsoft.com/office/drawing/2014/main" id="{E2156C17-945F-4F67-AF7D-05E5DB7F222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331336" y="1813270"/>
            <a:ext cx="727748" cy="19705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Oracle">
            <a:extLst>
              <a:ext uri="{FF2B5EF4-FFF2-40B4-BE49-F238E27FC236}">
                <a16:creationId xmlns:a16="http://schemas.microsoft.com/office/drawing/2014/main" id="{1A20A31B-67D8-4702-BAFE-68D47EBF4E8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62429" y="981158"/>
            <a:ext cx="699339" cy="993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www.bojanglesmuseum.com/wp-content/uploads/2017/07/Cool-Microsoft-Sql-Server-Logo-98-On-Create-A-Free-Logo-with-Microsoft-Sql-Server-Logo.jpg">
            <a:extLst>
              <a:ext uri="{FF2B5EF4-FFF2-40B4-BE49-F238E27FC236}">
                <a16:creationId xmlns:a16="http://schemas.microsoft.com/office/drawing/2014/main" id="{205158C2-8F6E-4AA2-B2C1-6DA1DBA055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6344" y="1129166"/>
            <a:ext cx="753228" cy="38043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Image result for hdfs basic logo blue">
            <a:extLst>
              <a:ext uri="{FF2B5EF4-FFF2-40B4-BE49-F238E27FC236}">
                <a16:creationId xmlns:a16="http://schemas.microsoft.com/office/drawing/2014/main" id="{1786E14F-DAC4-429B-83E5-F6A08DAF1B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0874" y="1698494"/>
            <a:ext cx="345486" cy="25105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046830F1-EACD-4B19-BF65-C382E67EB59B}"/>
              </a:ext>
            </a:extLst>
          </p:cNvPr>
          <p:cNvGrpSpPr/>
          <p:nvPr/>
        </p:nvGrpSpPr>
        <p:grpSpPr>
          <a:xfrm>
            <a:off x="6847956" y="943360"/>
            <a:ext cx="810418" cy="124315"/>
            <a:chOff x="9569865" y="3406625"/>
            <a:chExt cx="1080557" cy="165753"/>
          </a:xfrm>
        </p:grpSpPr>
        <p:cxnSp>
          <p:nvCxnSpPr>
            <p:cNvPr id="56" name="Straight Arrow Connector 55">
              <a:extLst>
                <a:ext uri="{FF2B5EF4-FFF2-40B4-BE49-F238E27FC236}">
                  <a16:creationId xmlns:a16="http://schemas.microsoft.com/office/drawing/2014/main" id="{BA7CD893-5CA9-42E8-85D2-9275CC3E7D5D}"/>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57" name="Straight Arrow Connector 56">
              <a:extLst>
                <a:ext uri="{FF2B5EF4-FFF2-40B4-BE49-F238E27FC236}">
                  <a16:creationId xmlns:a16="http://schemas.microsoft.com/office/drawing/2014/main" id="{40B24B25-3494-4CDC-B079-45BB6B5F120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58" name="TextBox 57">
            <a:extLst>
              <a:ext uri="{FF2B5EF4-FFF2-40B4-BE49-F238E27FC236}">
                <a16:creationId xmlns:a16="http://schemas.microsoft.com/office/drawing/2014/main" id="{BBEB53A9-728C-44D5-A3F1-5A38415D7FD1}"/>
              </a:ext>
            </a:extLst>
          </p:cNvPr>
          <p:cNvSpPr txBox="1"/>
          <p:nvPr/>
        </p:nvSpPr>
        <p:spPr>
          <a:xfrm>
            <a:off x="6958049" y="736855"/>
            <a:ext cx="603772" cy="334835"/>
          </a:xfrm>
          <a:prstGeom prst="rect">
            <a:avLst/>
          </a:prstGeom>
          <a:noFill/>
        </p:spPr>
        <p:txBody>
          <a:bodyPr wrap="square" rtlCol="0">
            <a:spAutoFit/>
          </a:bodyPr>
          <a:lstStyle/>
          <a:p>
            <a:pPr algn="ctr" defTabSz="685800">
              <a:defRPr/>
            </a:pPr>
            <a:r>
              <a:rPr lang="en-US" sz="788" kern="0" dirty="0">
                <a:solidFill>
                  <a:srgbClr val="0078D7"/>
                </a:solidFill>
                <a:latin typeface="Segoe UI"/>
              </a:rPr>
              <a:t>ciphertext</a:t>
            </a:r>
          </a:p>
        </p:txBody>
      </p:sp>
      <p:grpSp>
        <p:nvGrpSpPr>
          <p:cNvPr id="59" name="Group 58">
            <a:extLst>
              <a:ext uri="{FF2B5EF4-FFF2-40B4-BE49-F238E27FC236}">
                <a16:creationId xmlns:a16="http://schemas.microsoft.com/office/drawing/2014/main" id="{039E966C-F9A3-40CB-9BE4-8DCD961EB7D3}"/>
              </a:ext>
            </a:extLst>
          </p:cNvPr>
          <p:cNvGrpSpPr/>
          <p:nvPr/>
        </p:nvGrpSpPr>
        <p:grpSpPr>
          <a:xfrm>
            <a:off x="7142653" y="493010"/>
            <a:ext cx="183311" cy="224397"/>
            <a:chOff x="965200" y="3436897"/>
            <a:chExt cx="528881" cy="647424"/>
          </a:xfrm>
        </p:grpSpPr>
        <p:grpSp>
          <p:nvGrpSpPr>
            <p:cNvPr id="60" name="Group 59">
              <a:extLst>
                <a:ext uri="{FF2B5EF4-FFF2-40B4-BE49-F238E27FC236}">
                  <a16:creationId xmlns:a16="http://schemas.microsoft.com/office/drawing/2014/main" id="{2DDD89C5-ECED-4106-B25A-182ADC2FFEBB}"/>
                </a:ext>
              </a:extLst>
            </p:cNvPr>
            <p:cNvGrpSpPr/>
            <p:nvPr/>
          </p:nvGrpSpPr>
          <p:grpSpPr>
            <a:xfrm flipH="1">
              <a:off x="965200" y="3436897"/>
              <a:ext cx="528881" cy="647424"/>
              <a:chOff x="3003960" y="3685414"/>
              <a:chExt cx="403310" cy="493707"/>
            </a:xfrm>
          </p:grpSpPr>
          <p:sp>
            <p:nvSpPr>
              <p:cNvPr id="65" name="Snip Single Corner Rectangle 26">
                <a:extLst>
                  <a:ext uri="{FF2B5EF4-FFF2-40B4-BE49-F238E27FC236}">
                    <a16:creationId xmlns:a16="http://schemas.microsoft.com/office/drawing/2014/main" id="{886AD6B8-A485-4EAD-AE71-E44C52E4253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Triangle 27">
                <a:extLst>
                  <a:ext uri="{FF2B5EF4-FFF2-40B4-BE49-F238E27FC236}">
                    <a16:creationId xmlns:a16="http://schemas.microsoft.com/office/drawing/2014/main" id="{5EFBB944-6A12-4254-9C5B-CE1D62496D30}"/>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1" name="Straight Connector 60">
              <a:extLst>
                <a:ext uri="{FF2B5EF4-FFF2-40B4-BE49-F238E27FC236}">
                  <a16:creationId xmlns:a16="http://schemas.microsoft.com/office/drawing/2014/main" id="{22D72F83-1965-488A-A30A-A851B3AE38A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A99109F4-6D6D-4813-8330-562BB56C29F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BBB0069D-A70F-4FF8-8DC1-5F44CE81753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77A31475-7E2A-4CD0-9DC8-058A98B1CC50}"/>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67" name="Rectangle 66">
            <a:extLst>
              <a:ext uri="{FF2B5EF4-FFF2-40B4-BE49-F238E27FC236}">
                <a16:creationId xmlns:a16="http://schemas.microsoft.com/office/drawing/2014/main" id="{C4A2DE9F-8605-47DD-B645-2DC743342465}"/>
              </a:ext>
            </a:extLst>
          </p:cNvPr>
          <p:cNvSpPr/>
          <p:nvPr/>
        </p:nvSpPr>
        <p:spPr>
          <a:xfrm>
            <a:off x="7430880" y="1799259"/>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68" name="TextBox 67">
            <a:extLst>
              <a:ext uri="{FF2B5EF4-FFF2-40B4-BE49-F238E27FC236}">
                <a16:creationId xmlns:a16="http://schemas.microsoft.com/office/drawing/2014/main" id="{1D27C92C-239A-487D-929B-162A7B4F6BD2}"/>
              </a:ext>
            </a:extLst>
          </p:cNvPr>
          <p:cNvSpPr txBox="1"/>
          <p:nvPr/>
        </p:nvSpPr>
        <p:spPr>
          <a:xfrm>
            <a:off x="7639603" y="2248300"/>
            <a:ext cx="570108" cy="213585"/>
          </a:xfrm>
          <a:prstGeom prst="rect">
            <a:avLst/>
          </a:prstGeom>
          <a:noFill/>
        </p:spPr>
        <p:txBody>
          <a:bodyPr wrap="square" rtlCol="0">
            <a:spAutoFit/>
          </a:bodyPr>
          <a:lstStyle/>
          <a:p>
            <a:pPr algn="ctr" defTabSz="685800">
              <a:defRPr/>
            </a:pPr>
            <a:r>
              <a:rPr lang="en-US" sz="788" kern="0" dirty="0">
                <a:solidFill>
                  <a:srgbClr val="0078D7"/>
                </a:solidFill>
                <a:latin typeface="Segoe UI"/>
              </a:rPr>
              <a:t>plaintext </a:t>
            </a:r>
          </a:p>
        </p:txBody>
      </p:sp>
      <p:grpSp>
        <p:nvGrpSpPr>
          <p:cNvPr id="69" name="Group 68">
            <a:extLst>
              <a:ext uri="{FF2B5EF4-FFF2-40B4-BE49-F238E27FC236}">
                <a16:creationId xmlns:a16="http://schemas.microsoft.com/office/drawing/2014/main" id="{641FD4A5-1F80-4D52-9BDD-326734F81A07}"/>
              </a:ext>
            </a:extLst>
          </p:cNvPr>
          <p:cNvGrpSpPr/>
          <p:nvPr/>
        </p:nvGrpSpPr>
        <p:grpSpPr>
          <a:xfrm>
            <a:off x="7833001" y="2024953"/>
            <a:ext cx="183311" cy="224397"/>
            <a:chOff x="965200" y="3436897"/>
            <a:chExt cx="528881" cy="647424"/>
          </a:xfrm>
        </p:grpSpPr>
        <p:grpSp>
          <p:nvGrpSpPr>
            <p:cNvPr id="70" name="Group 69">
              <a:extLst>
                <a:ext uri="{FF2B5EF4-FFF2-40B4-BE49-F238E27FC236}">
                  <a16:creationId xmlns:a16="http://schemas.microsoft.com/office/drawing/2014/main" id="{BB25BA27-A10D-4DB5-AB1E-A8F29D192F5D}"/>
                </a:ext>
              </a:extLst>
            </p:cNvPr>
            <p:cNvGrpSpPr/>
            <p:nvPr/>
          </p:nvGrpSpPr>
          <p:grpSpPr>
            <a:xfrm flipH="1">
              <a:off x="965200" y="3436897"/>
              <a:ext cx="528881" cy="647424"/>
              <a:chOff x="3003960" y="3685414"/>
              <a:chExt cx="403310" cy="493707"/>
            </a:xfrm>
          </p:grpSpPr>
          <p:sp>
            <p:nvSpPr>
              <p:cNvPr id="75" name="Snip Single Corner Rectangle 26">
                <a:extLst>
                  <a:ext uri="{FF2B5EF4-FFF2-40B4-BE49-F238E27FC236}">
                    <a16:creationId xmlns:a16="http://schemas.microsoft.com/office/drawing/2014/main" id="{4A6157EC-4969-49D0-8C99-FAEF8C590FE8}"/>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riangle 27">
                <a:extLst>
                  <a:ext uri="{FF2B5EF4-FFF2-40B4-BE49-F238E27FC236}">
                    <a16:creationId xmlns:a16="http://schemas.microsoft.com/office/drawing/2014/main" id="{5B2128D7-9220-4ED1-87F8-4DDFE0220B86}"/>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71" name="Straight Connector 70">
              <a:extLst>
                <a:ext uri="{FF2B5EF4-FFF2-40B4-BE49-F238E27FC236}">
                  <a16:creationId xmlns:a16="http://schemas.microsoft.com/office/drawing/2014/main" id="{B419F341-2616-4DE0-B6D4-879ACDB4D52F}"/>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72" name="Straight Connector 71">
              <a:extLst>
                <a:ext uri="{FF2B5EF4-FFF2-40B4-BE49-F238E27FC236}">
                  <a16:creationId xmlns:a16="http://schemas.microsoft.com/office/drawing/2014/main" id="{1CF69118-9995-4C3D-9FB5-D1444FE19653}"/>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73" name="Straight Connector 72">
              <a:extLst>
                <a:ext uri="{FF2B5EF4-FFF2-40B4-BE49-F238E27FC236}">
                  <a16:creationId xmlns:a16="http://schemas.microsoft.com/office/drawing/2014/main" id="{09C21CF7-62C1-4EB4-9B10-D57501CDE69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74" name="Straight Connector 73">
              <a:extLst>
                <a:ext uri="{FF2B5EF4-FFF2-40B4-BE49-F238E27FC236}">
                  <a16:creationId xmlns:a16="http://schemas.microsoft.com/office/drawing/2014/main" id="{5B841921-3670-429C-B578-CCC3F67E30D8}"/>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77" name="Group 76">
            <a:extLst>
              <a:ext uri="{FF2B5EF4-FFF2-40B4-BE49-F238E27FC236}">
                <a16:creationId xmlns:a16="http://schemas.microsoft.com/office/drawing/2014/main" id="{F9C4AE1D-137D-4401-BE08-D324F18D2126}"/>
              </a:ext>
            </a:extLst>
          </p:cNvPr>
          <p:cNvGrpSpPr/>
          <p:nvPr/>
        </p:nvGrpSpPr>
        <p:grpSpPr>
          <a:xfrm>
            <a:off x="7862499" y="1281900"/>
            <a:ext cx="124316" cy="638866"/>
            <a:chOff x="10621938" y="3597012"/>
            <a:chExt cx="165754" cy="1080557"/>
          </a:xfrm>
        </p:grpSpPr>
        <p:cxnSp>
          <p:nvCxnSpPr>
            <p:cNvPr id="78" name="Straight Arrow Connector 77">
              <a:extLst>
                <a:ext uri="{FF2B5EF4-FFF2-40B4-BE49-F238E27FC236}">
                  <a16:creationId xmlns:a16="http://schemas.microsoft.com/office/drawing/2014/main" id="{736A20B9-B547-4B8C-8857-41936C36615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79" name="Straight Arrow Connector 78">
              <a:extLst>
                <a:ext uri="{FF2B5EF4-FFF2-40B4-BE49-F238E27FC236}">
                  <a16:creationId xmlns:a16="http://schemas.microsoft.com/office/drawing/2014/main" id="{DB26AB87-EF97-4BE7-8E80-F7519C6230BB}"/>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80" name="Group 79">
            <a:extLst>
              <a:ext uri="{FF2B5EF4-FFF2-40B4-BE49-F238E27FC236}">
                <a16:creationId xmlns:a16="http://schemas.microsoft.com/office/drawing/2014/main" id="{B4601206-A874-49CE-A348-9F59882D384E}"/>
              </a:ext>
            </a:extLst>
          </p:cNvPr>
          <p:cNvGrpSpPr/>
          <p:nvPr/>
        </p:nvGrpSpPr>
        <p:grpSpPr>
          <a:xfrm>
            <a:off x="7737469" y="718120"/>
            <a:ext cx="374375" cy="480152"/>
            <a:chOff x="10344945" y="2179929"/>
            <a:chExt cx="401613" cy="515089"/>
          </a:xfrm>
        </p:grpSpPr>
        <p:sp>
          <p:nvSpPr>
            <p:cNvPr id="81" name="Rectangle 80">
              <a:extLst>
                <a:ext uri="{FF2B5EF4-FFF2-40B4-BE49-F238E27FC236}">
                  <a16:creationId xmlns:a16="http://schemas.microsoft.com/office/drawing/2014/main" id="{E11FE394-785F-4F2A-A001-E92AFB180F6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82" name="Freeform 188">
              <a:extLst>
                <a:ext uri="{FF2B5EF4-FFF2-40B4-BE49-F238E27FC236}">
                  <a16:creationId xmlns:a16="http://schemas.microsoft.com/office/drawing/2014/main" id="{3152C694-7002-4A9E-909E-719B56DEAAE4}"/>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3" name="Group 82">
            <a:extLst>
              <a:ext uri="{FF2B5EF4-FFF2-40B4-BE49-F238E27FC236}">
                <a16:creationId xmlns:a16="http://schemas.microsoft.com/office/drawing/2014/main" id="{99E1CCE0-510E-4ED5-8A0C-40B4B36BF134}"/>
              </a:ext>
            </a:extLst>
          </p:cNvPr>
          <p:cNvGrpSpPr/>
          <p:nvPr/>
        </p:nvGrpSpPr>
        <p:grpSpPr>
          <a:xfrm>
            <a:off x="7397067" y="2405040"/>
            <a:ext cx="258083" cy="339244"/>
            <a:chOff x="4373323" y="1855264"/>
            <a:chExt cx="2771333" cy="3642856"/>
          </a:xfrm>
        </p:grpSpPr>
        <p:sp>
          <p:nvSpPr>
            <p:cNvPr id="84" name="Freeform: Shape 83">
              <a:extLst>
                <a:ext uri="{FF2B5EF4-FFF2-40B4-BE49-F238E27FC236}">
                  <a16:creationId xmlns:a16="http://schemas.microsoft.com/office/drawing/2014/main" id="{1D776D36-C288-429E-AE79-1E7D518C9DB8}"/>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5" name="Freeform: Shape 84">
              <a:extLst>
                <a:ext uri="{FF2B5EF4-FFF2-40B4-BE49-F238E27FC236}">
                  <a16:creationId xmlns:a16="http://schemas.microsoft.com/office/drawing/2014/main" id="{3F1B382B-FEC7-4955-BECF-2B267AE68292}"/>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grpSp>
        <p:nvGrpSpPr>
          <p:cNvPr id="86" name="Group 85">
            <a:extLst>
              <a:ext uri="{FF2B5EF4-FFF2-40B4-BE49-F238E27FC236}">
                <a16:creationId xmlns:a16="http://schemas.microsoft.com/office/drawing/2014/main" id="{BD10CCBB-A148-4792-AE9E-BCD3BB98994D}"/>
              </a:ext>
            </a:extLst>
          </p:cNvPr>
          <p:cNvGrpSpPr/>
          <p:nvPr/>
        </p:nvGrpSpPr>
        <p:grpSpPr>
          <a:xfrm>
            <a:off x="7301824" y="618650"/>
            <a:ext cx="110616" cy="145403"/>
            <a:chOff x="4373323" y="1855264"/>
            <a:chExt cx="2771333" cy="3642856"/>
          </a:xfrm>
        </p:grpSpPr>
        <p:sp>
          <p:nvSpPr>
            <p:cNvPr id="87" name="Freeform: Shape 86">
              <a:extLst>
                <a:ext uri="{FF2B5EF4-FFF2-40B4-BE49-F238E27FC236}">
                  <a16:creationId xmlns:a16="http://schemas.microsoft.com/office/drawing/2014/main" id="{25FB483B-71AB-44D3-AF86-FB6A4AA3B26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black"/>
                </a:solidFill>
                <a:latin typeface="Segoe UI"/>
              </a:endParaRPr>
            </a:p>
          </p:txBody>
        </p:sp>
        <p:sp>
          <p:nvSpPr>
            <p:cNvPr id="88" name="Freeform: Shape 87">
              <a:extLst>
                <a:ext uri="{FF2B5EF4-FFF2-40B4-BE49-F238E27FC236}">
                  <a16:creationId xmlns:a16="http://schemas.microsoft.com/office/drawing/2014/main" id="{811BEC64-20BA-4A43-B8DD-04D1218BE7F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prstClr val="white"/>
                </a:solidFill>
                <a:latin typeface="Segoe UI"/>
              </a:endParaRPr>
            </a:p>
          </p:txBody>
        </p:sp>
      </p:grpSp>
      <p:cxnSp>
        <p:nvCxnSpPr>
          <p:cNvPr id="89" name="Connector: Elbow 88">
            <a:extLst>
              <a:ext uri="{FF2B5EF4-FFF2-40B4-BE49-F238E27FC236}">
                <a16:creationId xmlns:a16="http://schemas.microsoft.com/office/drawing/2014/main" id="{60FE9D31-F22F-4C0B-B871-35DD9C3F75DF}"/>
              </a:ext>
            </a:extLst>
          </p:cNvPr>
          <p:cNvCxnSpPr>
            <a:cxnSpLocks/>
          </p:cNvCxnSpPr>
          <p:nvPr/>
        </p:nvCxnSpPr>
        <p:spPr>
          <a:xfrm rot="10800000">
            <a:off x="3467529" y="4061599"/>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AF23CB-F5D3-4FD0-AEA9-C8A4CE19542D}"/>
              </a:ext>
            </a:extLst>
          </p:cNvPr>
          <p:cNvCxnSpPr>
            <a:cxnSpLocks/>
          </p:cNvCxnSpPr>
          <p:nvPr/>
        </p:nvCxnSpPr>
        <p:spPr>
          <a:xfrm flipV="1">
            <a:off x="3876769" y="3758834"/>
            <a:ext cx="1266971" cy="14807"/>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99692B3-0292-45F4-A6FB-65BD456E0D03}"/>
              </a:ext>
            </a:extLst>
          </p:cNvPr>
          <p:cNvGrpSpPr/>
          <p:nvPr/>
        </p:nvGrpSpPr>
        <p:grpSpPr>
          <a:xfrm>
            <a:off x="4091378" y="4459541"/>
            <a:ext cx="456541" cy="461409"/>
            <a:chOff x="7632206" y="4181475"/>
            <a:chExt cx="1932899" cy="1953509"/>
          </a:xfrm>
        </p:grpSpPr>
        <p:sp>
          <p:nvSpPr>
            <p:cNvPr id="92" name="Rectangle 91">
              <a:extLst>
                <a:ext uri="{FF2B5EF4-FFF2-40B4-BE49-F238E27FC236}">
                  <a16:creationId xmlns:a16="http://schemas.microsoft.com/office/drawing/2014/main" id="{D7E82521-DEDA-4B09-A9AA-32052D21D2D7}"/>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3" name="Triangle 35">
              <a:extLst>
                <a:ext uri="{FF2B5EF4-FFF2-40B4-BE49-F238E27FC236}">
                  <a16:creationId xmlns:a16="http://schemas.microsoft.com/office/drawing/2014/main" id="{2934BD54-0D7E-44CC-9924-A2B412351676}"/>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4" name="Triangle 36">
              <a:extLst>
                <a:ext uri="{FF2B5EF4-FFF2-40B4-BE49-F238E27FC236}">
                  <a16:creationId xmlns:a16="http://schemas.microsoft.com/office/drawing/2014/main" id="{4EDD0B6F-7FF8-48D0-85BE-0AC368773A4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5" name="Rectangle 94">
              <a:extLst>
                <a:ext uri="{FF2B5EF4-FFF2-40B4-BE49-F238E27FC236}">
                  <a16:creationId xmlns:a16="http://schemas.microsoft.com/office/drawing/2014/main" id="{EB55982A-8F13-4070-8387-FA3872D891DA}"/>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6" name="Oval 95">
              <a:extLst>
                <a:ext uri="{FF2B5EF4-FFF2-40B4-BE49-F238E27FC236}">
                  <a16:creationId xmlns:a16="http://schemas.microsoft.com/office/drawing/2014/main" id="{858144C1-3074-42FB-B72E-ADB8D7E0F37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7" name="Oval 96">
              <a:extLst>
                <a:ext uri="{FF2B5EF4-FFF2-40B4-BE49-F238E27FC236}">
                  <a16:creationId xmlns:a16="http://schemas.microsoft.com/office/drawing/2014/main" id="{920617C0-340A-4F1F-9F04-305FB035DA22}"/>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8" name="Rectangle 97">
              <a:extLst>
                <a:ext uri="{FF2B5EF4-FFF2-40B4-BE49-F238E27FC236}">
                  <a16:creationId xmlns:a16="http://schemas.microsoft.com/office/drawing/2014/main" id="{0FC201CB-76A2-41D4-8B3D-936F6E3DE459}"/>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99" name="Rectangle 98">
              <a:extLst>
                <a:ext uri="{FF2B5EF4-FFF2-40B4-BE49-F238E27FC236}">
                  <a16:creationId xmlns:a16="http://schemas.microsoft.com/office/drawing/2014/main" id="{CD1E5CAE-93A1-4E44-9E63-90960BC6C22C}"/>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sp>
          <p:nvSpPr>
            <p:cNvPr id="100" name="Rectangle 99">
              <a:extLst>
                <a:ext uri="{FF2B5EF4-FFF2-40B4-BE49-F238E27FC236}">
                  <a16:creationId xmlns:a16="http://schemas.microsoft.com/office/drawing/2014/main" id="{9AB0F826-0949-4A48-9A0F-7BAFAAAD0F47}"/>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endParaRPr lang="en-US" sz="1350" dirty="0">
                <a:solidFill>
                  <a:prstClr val="black"/>
                </a:solidFill>
                <a:latin typeface="Arial" charset="0"/>
                <a:ea typeface="Arial" charset="0"/>
                <a:cs typeface="Arial" charset="0"/>
              </a:endParaRPr>
            </a:p>
          </p:txBody>
        </p:sp>
      </p:grpSp>
      <p:sp>
        <p:nvSpPr>
          <p:cNvPr id="101" name="TextBox 100">
            <a:extLst>
              <a:ext uri="{FF2B5EF4-FFF2-40B4-BE49-F238E27FC236}">
                <a16:creationId xmlns:a16="http://schemas.microsoft.com/office/drawing/2014/main" id="{4D13CFE0-7786-4CCE-808D-E1F47AAA1FC4}"/>
              </a:ext>
            </a:extLst>
          </p:cNvPr>
          <p:cNvSpPr txBox="1"/>
          <p:nvPr/>
        </p:nvSpPr>
        <p:spPr>
          <a:xfrm>
            <a:off x="5152736" y="3182217"/>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102" name="Group 101">
            <a:extLst>
              <a:ext uri="{FF2B5EF4-FFF2-40B4-BE49-F238E27FC236}">
                <a16:creationId xmlns:a16="http://schemas.microsoft.com/office/drawing/2014/main" id="{E41DB27D-B965-46A7-8B31-E4348D5D75AD}"/>
              </a:ext>
            </a:extLst>
          </p:cNvPr>
          <p:cNvGrpSpPr>
            <a:grpSpLocks noChangeAspect="1"/>
          </p:cNvGrpSpPr>
          <p:nvPr/>
        </p:nvGrpSpPr>
        <p:grpSpPr bwMode="auto">
          <a:xfrm>
            <a:off x="5241489" y="3708415"/>
            <a:ext cx="313657" cy="315040"/>
            <a:chOff x="522" y="2880"/>
            <a:chExt cx="908" cy="912"/>
          </a:xfrm>
          <a:solidFill>
            <a:schemeClr val="accent1"/>
          </a:solidFill>
        </p:grpSpPr>
        <p:sp>
          <p:nvSpPr>
            <p:cNvPr id="103" name="Freeform 5">
              <a:extLst>
                <a:ext uri="{FF2B5EF4-FFF2-40B4-BE49-F238E27FC236}">
                  <a16:creationId xmlns:a16="http://schemas.microsoft.com/office/drawing/2014/main" id="{41159C5E-83CA-4497-86B2-27FFC1BC7D8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104" name="Freeform 6">
              <a:extLst>
                <a:ext uri="{FF2B5EF4-FFF2-40B4-BE49-F238E27FC236}">
                  <a16:creationId xmlns:a16="http://schemas.microsoft.com/office/drawing/2014/main" id="{43B52999-19D1-40B0-9D48-A5B6172A9136}"/>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105" name="Group 104">
            <a:extLst>
              <a:ext uri="{FF2B5EF4-FFF2-40B4-BE49-F238E27FC236}">
                <a16:creationId xmlns:a16="http://schemas.microsoft.com/office/drawing/2014/main" id="{7FB41209-6F6F-4E43-8F6F-8611E9032A3A}"/>
              </a:ext>
            </a:extLst>
          </p:cNvPr>
          <p:cNvGrpSpPr/>
          <p:nvPr/>
        </p:nvGrpSpPr>
        <p:grpSpPr>
          <a:xfrm>
            <a:off x="5202295" y="4105513"/>
            <a:ext cx="351899" cy="606020"/>
            <a:chOff x="10695214" y="4270043"/>
            <a:chExt cx="860430" cy="1481780"/>
          </a:xfrm>
        </p:grpSpPr>
        <p:pic>
          <p:nvPicPr>
            <p:cNvPr id="106" name="Picture 105">
              <a:extLst>
                <a:ext uri="{FF2B5EF4-FFF2-40B4-BE49-F238E27FC236}">
                  <a16:creationId xmlns:a16="http://schemas.microsoft.com/office/drawing/2014/main" id="{191631EC-C805-4D35-A6FA-9516E891375F}"/>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107" name="Picture 106">
              <a:extLst>
                <a:ext uri="{FF2B5EF4-FFF2-40B4-BE49-F238E27FC236}">
                  <a16:creationId xmlns:a16="http://schemas.microsoft.com/office/drawing/2014/main" id="{6F551FA5-CED3-49C1-A5E9-8F444361A525}"/>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108" name="Group 107">
            <a:extLst>
              <a:ext uri="{FF2B5EF4-FFF2-40B4-BE49-F238E27FC236}">
                <a16:creationId xmlns:a16="http://schemas.microsoft.com/office/drawing/2014/main" id="{6F210315-F6BC-4DA2-8AE3-4D7C69705442}"/>
              </a:ext>
            </a:extLst>
          </p:cNvPr>
          <p:cNvGrpSpPr/>
          <p:nvPr/>
        </p:nvGrpSpPr>
        <p:grpSpPr>
          <a:xfrm>
            <a:off x="3280342" y="3478173"/>
            <a:ext cx="374375" cy="480152"/>
            <a:chOff x="10344945" y="2179929"/>
            <a:chExt cx="401613" cy="515089"/>
          </a:xfrm>
        </p:grpSpPr>
        <p:sp>
          <p:nvSpPr>
            <p:cNvPr id="109" name="Rectangle 108">
              <a:extLst>
                <a:ext uri="{FF2B5EF4-FFF2-40B4-BE49-F238E27FC236}">
                  <a16:creationId xmlns:a16="http://schemas.microsoft.com/office/drawing/2014/main" id="{549E97D0-8ED3-4D5D-9540-F5C7C8DC542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110" name="Freeform 188">
              <a:extLst>
                <a:ext uri="{FF2B5EF4-FFF2-40B4-BE49-F238E27FC236}">
                  <a16:creationId xmlns:a16="http://schemas.microsoft.com/office/drawing/2014/main" id="{FCF63706-B4D4-4C40-853E-A3D4070A635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11" name="Connector: Elbow 110">
            <a:extLst>
              <a:ext uri="{FF2B5EF4-FFF2-40B4-BE49-F238E27FC236}">
                <a16:creationId xmlns:a16="http://schemas.microsoft.com/office/drawing/2014/main" id="{B7A5E3C5-4E6D-4F26-8EFD-A3F6C4C1A22C}"/>
              </a:ext>
            </a:extLst>
          </p:cNvPr>
          <p:cNvCxnSpPr>
            <a:cxnSpLocks/>
          </p:cNvCxnSpPr>
          <p:nvPr/>
        </p:nvCxnSpPr>
        <p:spPr>
          <a:xfrm rot="10800000" flipV="1">
            <a:off x="4649939" y="4172880"/>
            <a:ext cx="493802" cy="479407"/>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5F8EDC98-2499-4B7F-AA8A-17B73EFDE2DB}"/>
              </a:ext>
            </a:extLst>
          </p:cNvPr>
          <p:cNvSpPr/>
          <p:nvPr/>
        </p:nvSpPr>
        <p:spPr>
          <a:xfrm>
            <a:off x="6778783" y="1294347"/>
            <a:ext cx="891591"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Secure Enclaves</a:t>
            </a:r>
          </a:p>
        </p:txBody>
      </p:sp>
      <p:pic>
        <p:nvPicPr>
          <p:cNvPr id="114" name="Picture 8">
            <a:extLst>
              <a:ext uri="{FF2B5EF4-FFF2-40B4-BE49-F238E27FC236}">
                <a16:creationId xmlns:a16="http://schemas.microsoft.com/office/drawing/2014/main" id="{E8E9DBAF-3D0B-4466-8B82-0216E6B918F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1331335" y="1521782"/>
            <a:ext cx="697793" cy="203756"/>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137936B5-0AA5-4374-A746-44AE942097E4}"/>
              </a:ext>
            </a:extLst>
          </p:cNvPr>
          <p:cNvSpPr txBox="1"/>
          <p:nvPr/>
        </p:nvSpPr>
        <p:spPr>
          <a:xfrm>
            <a:off x="1220225" y="2390478"/>
            <a:ext cx="648254" cy="178382"/>
          </a:xfrm>
          <a:prstGeom prst="rect">
            <a:avLst/>
          </a:prstGeom>
          <a:noFill/>
        </p:spPr>
        <p:txBody>
          <a:bodyPr wrap="none" lIns="68580" tIns="34290" rIns="68580" bIns="34290" rtlCol="0" anchor="ctr">
            <a:spAutoFit/>
          </a:bodyPr>
          <a:lstStyle/>
          <a:p>
            <a:pPr defTabSz="685800">
              <a:lnSpc>
                <a:spcPct val="90000"/>
              </a:lnSpc>
              <a:spcAft>
                <a:spcPts val="450"/>
              </a:spcAft>
              <a:defRPr/>
            </a:pPr>
            <a:r>
              <a:rPr lang="en-US" sz="788" dirty="0">
                <a:gradFill>
                  <a:gsLst>
                    <a:gs pos="2917">
                      <a:srgbClr val="000000"/>
                    </a:gs>
                    <a:gs pos="30000">
                      <a:srgbClr val="000000"/>
                    </a:gs>
                  </a:gsLst>
                  <a:lin ang="5400000" scaled="0"/>
                </a:gradFill>
                <a:latin typeface="Segoe UI"/>
              </a:rPr>
              <a:t>Cosmos DB</a:t>
            </a:r>
          </a:p>
        </p:txBody>
      </p:sp>
      <p:sp>
        <p:nvSpPr>
          <p:cNvPr id="116" name="Freeform: Shape 115">
            <a:extLst>
              <a:ext uri="{FF2B5EF4-FFF2-40B4-BE49-F238E27FC236}">
                <a16:creationId xmlns:a16="http://schemas.microsoft.com/office/drawing/2014/main" id="{3FD09716-B460-4570-B682-9E5532F3A764}"/>
              </a:ext>
            </a:extLst>
          </p:cNvPr>
          <p:cNvSpPr/>
          <p:nvPr/>
        </p:nvSpPr>
        <p:spPr bwMode="auto">
          <a:xfrm>
            <a:off x="1362429" y="2051015"/>
            <a:ext cx="366605" cy="339494"/>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74956F2C-81A3-4741-9AEE-D9BF695FCA6E}"/>
              </a:ext>
            </a:extLst>
          </p:cNvPr>
          <p:cNvGrpSpPr/>
          <p:nvPr/>
        </p:nvGrpSpPr>
        <p:grpSpPr>
          <a:xfrm>
            <a:off x="5295557" y="2330501"/>
            <a:ext cx="280781" cy="360114"/>
            <a:chOff x="10344945" y="2179929"/>
            <a:chExt cx="401613" cy="515089"/>
          </a:xfrm>
        </p:grpSpPr>
        <p:sp>
          <p:nvSpPr>
            <p:cNvPr id="119" name="Rectangle 118">
              <a:extLst>
                <a:ext uri="{FF2B5EF4-FFF2-40B4-BE49-F238E27FC236}">
                  <a16:creationId xmlns:a16="http://schemas.microsoft.com/office/drawing/2014/main" id="{5A7CEE65-D856-4B2C-831D-40A33C91EA8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20" name="Freeform 188">
              <a:extLst>
                <a:ext uri="{FF2B5EF4-FFF2-40B4-BE49-F238E27FC236}">
                  <a16:creationId xmlns:a16="http://schemas.microsoft.com/office/drawing/2014/main" id="{5D490DF7-1888-4F3D-8C97-B3E947EF7A42}"/>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1" name="Rectangle 120">
            <a:extLst>
              <a:ext uri="{FF2B5EF4-FFF2-40B4-BE49-F238E27FC236}">
                <a16:creationId xmlns:a16="http://schemas.microsoft.com/office/drawing/2014/main" id="{A362D38A-ABEB-4CEC-A02C-E74211C877D8}"/>
              </a:ext>
            </a:extLst>
          </p:cNvPr>
          <p:cNvSpPr/>
          <p:nvPr/>
        </p:nvSpPr>
        <p:spPr>
          <a:xfrm>
            <a:off x="5120495" y="2149369"/>
            <a:ext cx="928459" cy="178960"/>
          </a:xfrm>
          <a:prstGeom prst="rect">
            <a:avLst/>
          </a:prstGeom>
        </p:spPr>
        <p:txBody>
          <a:bodyPr wrap="none">
            <a:spAutoFit/>
          </a:bodyPr>
          <a:lstStyle/>
          <a:p>
            <a:pPr algn="ctr" defTabSz="424257">
              <a:defRPr/>
            </a:pPr>
            <a:r>
              <a:rPr lang="en-US" sz="563" b="1" kern="0" dirty="0">
                <a:ln>
                  <a:solidFill>
                    <a:srgbClr val="FFFFFF">
                      <a:alpha val="0"/>
                    </a:srgbClr>
                  </a:solidFill>
                </a:ln>
                <a:solidFill>
                  <a:srgbClr val="0078D7"/>
                </a:solidFill>
                <a:latin typeface="Segoe UI" charset="0"/>
                <a:cs typeface="Segoe UI" charset="0"/>
              </a:rPr>
              <a:t>In-Memory Databases</a:t>
            </a:r>
          </a:p>
        </p:txBody>
      </p:sp>
      <p:pic>
        <p:nvPicPr>
          <p:cNvPr id="122" name="Graphic 121" descr="Processor">
            <a:extLst>
              <a:ext uri="{FF2B5EF4-FFF2-40B4-BE49-F238E27FC236}">
                <a16:creationId xmlns:a16="http://schemas.microsoft.com/office/drawing/2014/main" id="{8A014704-B3CF-403D-8E0F-EED69E2FC7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5772" y="2377333"/>
            <a:ext cx="342900" cy="342900"/>
          </a:xfrm>
          <a:prstGeom prst="rect">
            <a:avLst/>
          </a:prstGeom>
        </p:spPr>
      </p:pic>
      <p:pic>
        <p:nvPicPr>
          <p:cNvPr id="123" name="Google Shape;2221;p48">
            <a:extLst>
              <a:ext uri="{FF2B5EF4-FFF2-40B4-BE49-F238E27FC236}">
                <a16:creationId xmlns:a16="http://schemas.microsoft.com/office/drawing/2014/main" id="{DD898322-6DA7-438A-8B83-0C10B04AE863}"/>
              </a:ext>
            </a:extLst>
          </p:cNvPr>
          <p:cNvPicPr preferRelativeResize="0"/>
          <p:nvPr/>
        </p:nvPicPr>
        <p:blipFill rotWithShape="1">
          <a:blip r:embed="rId16">
            <a:alphaModFix/>
          </a:blip>
          <a:srcRect/>
          <a:stretch/>
        </p:blipFill>
        <p:spPr>
          <a:xfrm>
            <a:off x="8425633" y="3904041"/>
            <a:ext cx="262298" cy="280222"/>
          </a:xfrm>
          <a:prstGeom prst="rect">
            <a:avLst/>
          </a:prstGeom>
          <a:noFill/>
          <a:ln>
            <a:noFill/>
          </a:ln>
        </p:spPr>
      </p:pic>
      <p:sp>
        <p:nvSpPr>
          <p:cNvPr id="124" name="Rectangle 123">
            <a:extLst>
              <a:ext uri="{FF2B5EF4-FFF2-40B4-BE49-F238E27FC236}">
                <a16:creationId xmlns:a16="http://schemas.microsoft.com/office/drawing/2014/main" id="{E3072AAC-1441-41F8-AF6B-F74C991263B0}"/>
              </a:ext>
            </a:extLst>
          </p:cNvPr>
          <p:cNvSpPr/>
          <p:nvPr/>
        </p:nvSpPr>
        <p:spPr>
          <a:xfrm>
            <a:off x="894197" y="3070299"/>
            <a:ext cx="936475" cy="207749"/>
          </a:xfrm>
          <a:prstGeom prst="rect">
            <a:avLst/>
          </a:prstGeom>
        </p:spPr>
        <p:txBody>
          <a:bodyPr wrap="none">
            <a:spAutoFit/>
          </a:bodyPr>
          <a:lstStyle/>
          <a:p>
            <a:pPr algn="ctr" defTabSz="565676">
              <a:defRPr/>
            </a:pPr>
            <a:r>
              <a:rPr lang="en-US" sz="750" b="1" kern="0" dirty="0">
                <a:ln>
                  <a:solidFill>
                    <a:srgbClr val="FFFFFF">
                      <a:alpha val="0"/>
                    </a:srgbClr>
                  </a:solidFill>
                </a:ln>
                <a:solidFill>
                  <a:srgbClr val="0078D7"/>
                </a:solidFill>
                <a:latin typeface="Segoe UI" charset="0"/>
                <a:cs typeface="Segoe UI" charset="0"/>
              </a:rPr>
              <a:t>High Availability</a:t>
            </a:r>
          </a:p>
        </p:txBody>
      </p:sp>
      <p:sp>
        <p:nvSpPr>
          <p:cNvPr id="125" name="Title 2">
            <a:extLst>
              <a:ext uri="{FF2B5EF4-FFF2-40B4-BE49-F238E27FC236}">
                <a16:creationId xmlns:a16="http://schemas.microsoft.com/office/drawing/2014/main" id="{4732DD23-AA4F-434C-B5BF-D450CFE6BF91}"/>
              </a:ext>
            </a:extLst>
          </p:cNvPr>
          <p:cNvSpPr>
            <a:spLocks noGrp="1"/>
          </p:cNvSpPr>
          <p:nvPr>
            <p:ph type="title"/>
          </p:nvPr>
        </p:nvSpPr>
        <p:spPr>
          <a:xfrm>
            <a:off x="253385" y="104068"/>
            <a:ext cx="2839145" cy="415499"/>
          </a:xfrm>
        </p:spPr>
        <p:txBody>
          <a:bodyPr/>
          <a:lstStyle/>
          <a:p>
            <a:r>
              <a:rPr lang="en-US" dirty="0">
                <a:solidFill>
                  <a:schemeClr val="accent1"/>
                </a:solidFill>
              </a:rPr>
              <a:t>SQL Server 2019</a:t>
            </a:r>
            <a:endParaRPr lang="en-US" dirty="0"/>
          </a:p>
        </p:txBody>
      </p:sp>
      <p:cxnSp>
        <p:nvCxnSpPr>
          <p:cNvPr id="128" name="Straight Arrow Connector 127">
            <a:extLst>
              <a:ext uri="{FF2B5EF4-FFF2-40B4-BE49-F238E27FC236}">
                <a16:creationId xmlns:a16="http://schemas.microsoft.com/office/drawing/2014/main" id="{826A800F-D7AE-4163-AC71-81900F6ECBCE}"/>
              </a:ext>
            </a:extLst>
          </p:cNvPr>
          <p:cNvCxnSpPr>
            <a:cxnSpLocks/>
          </p:cNvCxnSpPr>
          <p:nvPr/>
        </p:nvCxnSpPr>
        <p:spPr>
          <a:xfrm>
            <a:off x="776692" y="3879591"/>
            <a:ext cx="935407" cy="11359"/>
          </a:xfrm>
          <a:prstGeom prst="straightConnector1">
            <a:avLst/>
          </a:prstGeom>
          <a:noFill/>
          <a:ln w="12700" cap="flat" cmpd="sng" algn="ctr">
            <a:solidFill>
              <a:srgbClr val="0078D7"/>
            </a:solidFill>
            <a:prstDash val="sysDash"/>
            <a:tailEnd type="triangle"/>
          </a:ln>
          <a:effectLst/>
        </p:spPr>
      </p:cxnSp>
      <p:cxnSp>
        <p:nvCxnSpPr>
          <p:cNvPr id="129" name="Connector: Elbow 119">
            <a:extLst>
              <a:ext uri="{FF2B5EF4-FFF2-40B4-BE49-F238E27FC236}">
                <a16:creationId xmlns:a16="http://schemas.microsoft.com/office/drawing/2014/main" id="{843DF167-5E25-489C-BA42-0A4B30FDAEDD}"/>
              </a:ext>
            </a:extLst>
          </p:cNvPr>
          <p:cNvCxnSpPr>
            <a:cxnSpLocks/>
          </p:cNvCxnSpPr>
          <p:nvPr/>
        </p:nvCxnSpPr>
        <p:spPr>
          <a:xfrm>
            <a:off x="766751" y="3986303"/>
            <a:ext cx="935980" cy="473239"/>
          </a:xfrm>
          <a:prstGeom prst="bentConnector3">
            <a:avLst>
              <a:gd name="adj1" fmla="val 50000"/>
            </a:avLst>
          </a:prstGeom>
          <a:noFill/>
          <a:ln w="12700" cap="flat" cmpd="sng" algn="ctr">
            <a:solidFill>
              <a:srgbClr val="0078D7"/>
            </a:solidFill>
            <a:prstDash val="sysDash"/>
            <a:tailEnd type="triangle"/>
          </a:ln>
          <a:effectLst/>
        </p:spPr>
      </p:cxnSp>
      <p:grpSp>
        <p:nvGrpSpPr>
          <p:cNvPr id="130" name="Group 129">
            <a:extLst>
              <a:ext uri="{FF2B5EF4-FFF2-40B4-BE49-F238E27FC236}">
                <a16:creationId xmlns:a16="http://schemas.microsoft.com/office/drawing/2014/main" id="{5D5258DB-3472-41D7-B4F2-CB7076C696FB}"/>
              </a:ext>
            </a:extLst>
          </p:cNvPr>
          <p:cNvGrpSpPr/>
          <p:nvPr/>
        </p:nvGrpSpPr>
        <p:grpSpPr>
          <a:xfrm>
            <a:off x="485970" y="3773604"/>
            <a:ext cx="280781" cy="360114"/>
            <a:chOff x="10344945" y="2179929"/>
            <a:chExt cx="401613" cy="515089"/>
          </a:xfrm>
        </p:grpSpPr>
        <p:sp>
          <p:nvSpPr>
            <p:cNvPr id="131" name="Rectangle 130">
              <a:extLst>
                <a:ext uri="{FF2B5EF4-FFF2-40B4-BE49-F238E27FC236}">
                  <a16:creationId xmlns:a16="http://schemas.microsoft.com/office/drawing/2014/main" id="{B82AA848-C853-4E63-8F35-5781187F97E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2" name="Freeform 188">
              <a:extLst>
                <a:ext uri="{FF2B5EF4-FFF2-40B4-BE49-F238E27FC236}">
                  <a16:creationId xmlns:a16="http://schemas.microsoft.com/office/drawing/2014/main" id="{9DEB1AFA-5937-4D98-A5B3-FF570646B39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3" name="Group 132">
            <a:extLst>
              <a:ext uri="{FF2B5EF4-FFF2-40B4-BE49-F238E27FC236}">
                <a16:creationId xmlns:a16="http://schemas.microsoft.com/office/drawing/2014/main" id="{A23EAB92-ECF5-4574-9F06-8935AAC272D7}"/>
              </a:ext>
            </a:extLst>
          </p:cNvPr>
          <p:cNvGrpSpPr/>
          <p:nvPr/>
        </p:nvGrpSpPr>
        <p:grpSpPr>
          <a:xfrm>
            <a:off x="1838443" y="4232527"/>
            <a:ext cx="280781" cy="360114"/>
            <a:chOff x="10344945" y="2179929"/>
            <a:chExt cx="401613" cy="515089"/>
          </a:xfrm>
        </p:grpSpPr>
        <p:sp>
          <p:nvSpPr>
            <p:cNvPr id="134" name="Rectangle 133">
              <a:extLst>
                <a:ext uri="{FF2B5EF4-FFF2-40B4-BE49-F238E27FC236}">
                  <a16:creationId xmlns:a16="http://schemas.microsoft.com/office/drawing/2014/main" id="{9C146399-2162-4927-9FC4-7F590696B99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5" name="Freeform 188">
              <a:extLst>
                <a:ext uri="{FF2B5EF4-FFF2-40B4-BE49-F238E27FC236}">
                  <a16:creationId xmlns:a16="http://schemas.microsoft.com/office/drawing/2014/main" id="{8E868D5E-61AE-4C8C-BA24-12347A32F7C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6" name="Group 135">
            <a:extLst>
              <a:ext uri="{FF2B5EF4-FFF2-40B4-BE49-F238E27FC236}">
                <a16:creationId xmlns:a16="http://schemas.microsoft.com/office/drawing/2014/main" id="{1641A57A-B8BB-4333-9BBC-7EDC653D3968}"/>
              </a:ext>
            </a:extLst>
          </p:cNvPr>
          <p:cNvGrpSpPr/>
          <p:nvPr/>
        </p:nvGrpSpPr>
        <p:grpSpPr>
          <a:xfrm>
            <a:off x="1838443" y="3705212"/>
            <a:ext cx="280781" cy="360114"/>
            <a:chOff x="10344945" y="2179929"/>
            <a:chExt cx="401613" cy="515089"/>
          </a:xfrm>
        </p:grpSpPr>
        <p:sp>
          <p:nvSpPr>
            <p:cNvPr id="137" name="Rectangle 136">
              <a:extLst>
                <a:ext uri="{FF2B5EF4-FFF2-40B4-BE49-F238E27FC236}">
                  <a16:creationId xmlns:a16="http://schemas.microsoft.com/office/drawing/2014/main" id="{A262354D-C230-4187-9507-631B883D3997}"/>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234" rIns="0" bIns="26234" numCol="1" rtlCol="0" anchor="ctr" anchorCtr="0" compatLnSpc="1">
              <a:prstTxWarp prst="textNoShape">
                <a:avLst/>
              </a:prstTxWarp>
            </a:bodyPr>
            <a:lstStyle/>
            <a:p>
              <a:pPr algn="ctr" defTabSz="524516" fontAlgn="base">
                <a:spcBef>
                  <a:spcPct val="0"/>
                </a:spcBef>
                <a:spcAft>
                  <a:spcPct val="0"/>
                </a:spcAft>
              </a:pPr>
              <a:endParaRPr lang="en-US" sz="788" dirty="0">
                <a:gradFill>
                  <a:gsLst>
                    <a:gs pos="40075">
                      <a:srgbClr val="FFFFFF"/>
                    </a:gs>
                    <a:gs pos="30000">
                      <a:srgbClr val="FFFFFF"/>
                    </a:gs>
                  </a:gsLst>
                  <a:lin ang="5400000" scaled="0"/>
                </a:gradFill>
                <a:latin typeface="Segoe UI"/>
              </a:endParaRPr>
            </a:p>
          </p:txBody>
        </p:sp>
        <p:sp>
          <p:nvSpPr>
            <p:cNvPr id="138" name="Freeform 188">
              <a:extLst>
                <a:ext uri="{FF2B5EF4-FFF2-40B4-BE49-F238E27FC236}">
                  <a16:creationId xmlns:a16="http://schemas.microsoft.com/office/drawing/2014/main" id="{B7FB4757-8B11-44A9-9726-EAB14B493FB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algn="ctr" defTabSz="514183" fontAlgn="base">
                <a:lnSpc>
                  <a:spcPct val="90000"/>
                </a:lnSpc>
                <a:spcBef>
                  <a:spcPct val="0"/>
                </a:spcBef>
                <a:spcAft>
                  <a:spcPct val="0"/>
                </a:spcAft>
              </a:pPr>
              <a:endParaRPr lang="en-US" sz="717"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139" name="Picture 138">
            <a:extLst>
              <a:ext uri="{FF2B5EF4-FFF2-40B4-BE49-F238E27FC236}">
                <a16:creationId xmlns:a16="http://schemas.microsoft.com/office/drawing/2014/main" id="{828DFE0E-8ADC-4DC5-BD8F-B853043170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157" y="3336452"/>
            <a:ext cx="428906" cy="318401"/>
          </a:xfrm>
          <a:prstGeom prst="rect">
            <a:avLst/>
          </a:prstGeom>
        </p:spPr>
      </p:pic>
      <p:pic>
        <p:nvPicPr>
          <p:cNvPr id="140" name="Google Shape;2221;p48">
            <a:extLst>
              <a:ext uri="{FF2B5EF4-FFF2-40B4-BE49-F238E27FC236}">
                <a16:creationId xmlns:a16="http://schemas.microsoft.com/office/drawing/2014/main" id="{24C9597A-6F81-4445-BF26-0F57123CA40C}"/>
              </a:ext>
            </a:extLst>
          </p:cNvPr>
          <p:cNvPicPr preferRelativeResize="0"/>
          <p:nvPr/>
        </p:nvPicPr>
        <p:blipFill rotWithShape="1">
          <a:blip r:embed="rId16">
            <a:alphaModFix/>
          </a:blip>
          <a:srcRect/>
          <a:stretch/>
        </p:blipFill>
        <p:spPr>
          <a:xfrm>
            <a:off x="1452334" y="3366851"/>
            <a:ext cx="262298" cy="280222"/>
          </a:xfrm>
          <a:prstGeom prst="rect">
            <a:avLst/>
          </a:prstGeom>
          <a:noFill/>
          <a:ln>
            <a:noFill/>
          </a:ln>
        </p:spPr>
      </p:pic>
      <p:pic>
        <p:nvPicPr>
          <p:cNvPr id="141" name="Picture 140">
            <a:extLst>
              <a:ext uri="{FF2B5EF4-FFF2-40B4-BE49-F238E27FC236}">
                <a16:creationId xmlns:a16="http://schemas.microsoft.com/office/drawing/2014/main" id="{1ECFA805-0CE4-4B7C-9EEC-ED09E3170740}"/>
              </a:ext>
            </a:extLst>
          </p:cNvPr>
          <p:cNvPicPr>
            <a:picLocks noChangeAspect="1"/>
          </p:cNvPicPr>
          <p:nvPr/>
        </p:nvPicPr>
        <p:blipFill>
          <a:blip r:embed="rId17">
            <a:duotone>
              <a:schemeClr val="accent1">
                <a:shade val="45000"/>
                <a:satMod val="135000"/>
              </a:schemeClr>
              <a:prstClr val="white"/>
            </a:duotone>
          </a:blip>
          <a:stretch>
            <a:fillRect/>
          </a:stretch>
        </p:blipFill>
        <p:spPr>
          <a:xfrm>
            <a:off x="314477" y="4229072"/>
            <a:ext cx="484657" cy="325516"/>
          </a:xfrm>
          <a:prstGeom prst="rect">
            <a:avLst/>
          </a:prstGeom>
          <a:solidFill>
            <a:schemeClr val="bg1"/>
          </a:solidFill>
          <a:ln w="0">
            <a:noFill/>
          </a:ln>
        </p:spPr>
      </p:pic>
    </p:spTree>
    <p:extLst>
      <p:ext uri="{BB962C8B-B14F-4D97-AF65-F5344CB8AC3E}">
        <p14:creationId xmlns:p14="http://schemas.microsoft.com/office/powerpoint/2010/main" val="1913201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8" grpId="0" animBg="1"/>
      <p:bldP spid="50" grpId="0"/>
      <p:bldP spid="58" grpId="0"/>
      <p:bldP spid="67" grpId="0" animBg="1"/>
      <p:bldP spid="68" grpId="0"/>
      <p:bldP spid="101" grpId="0"/>
      <p:bldP spid="112" grpId="0"/>
      <p:bldP spid="115" grpId="0"/>
      <p:bldP spid="116" grpId="0" animBg="1"/>
      <p:bldP spid="121" grpId="0"/>
      <p:bldP spid="1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3693225" y="204660"/>
            <a:ext cx="5253067" cy="484307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3862874" y="237649"/>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7" name="Title 16"/>
          <p:cNvSpPr>
            <a:spLocks noGrp="1"/>
          </p:cNvSpPr>
          <p:nvPr>
            <p:ph type="title"/>
          </p:nvPr>
        </p:nvSpPr>
        <p:spPr>
          <a:xfrm>
            <a:off x="441198" y="342901"/>
            <a:ext cx="2924288" cy="1661993"/>
          </a:xfrm>
        </p:spPr>
        <p:txBody>
          <a:bodyPr/>
          <a:lstStyle/>
          <a:p>
            <a:r>
              <a:rPr lang="en-US" dirty="0"/>
              <a:t>Intelligent Performance with SQL Server</a:t>
            </a:r>
            <a:br>
              <a:rPr lang="en-US" dirty="0"/>
            </a:br>
            <a:r>
              <a:rPr lang="en-US" sz="18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338855" y="2212410"/>
            <a:ext cx="3185160" cy="2385268"/>
          </a:xfrm>
        </p:spPr>
        <p:txBody>
          <a:bodyPr/>
          <a:lstStyle/>
          <a:p>
            <a:r>
              <a:rPr lang="en-US" b="1" dirty="0">
                <a:latin typeface="Segoe UI" panose="020B0502040204020203" pitchFamily="34" charset="0"/>
                <a:cs typeface="Segoe UI" panose="020B0502040204020203" pitchFamily="34" charset="0"/>
              </a:rPr>
              <a:t>Intelligent Query Processing</a:t>
            </a:r>
          </a:p>
          <a:p>
            <a:r>
              <a:rPr lang="en-US" dirty="0">
                <a:latin typeface="Segoe UI" panose="020B0502040204020203" pitchFamily="34" charset="0"/>
                <a:cs typeface="Segoe UI" panose="020B0502040204020203" pitchFamily="34" charset="0"/>
              </a:rPr>
              <a:t>Performance insights anytime and anywhere with </a:t>
            </a:r>
            <a:r>
              <a:rPr lang="en-US" b="1" dirty="0">
                <a:latin typeface="Segoe UI" panose="020B0502040204020203" pitchFamily="34" charset="0"/>
                <a:cs typeface="Segoe UI" panose="020B0502040204020203" pitchFamily="34" charset="0"/>
              </a:rPr>
              <a:t>Lightweight Query Profiling</a:t>
            </a:r>
          </a:p>
          <a:p>
            <a:r>
              <a:rPr lang="en-US" dirty="0">
                <a:latin typeface="Segoe UI" panose="020B0502040204020203" pitchFamily="34" charset="0"/>
                <a:cs typeface="Segoe UI" panose="020B0502040204020203" pitchFamily="34" charset="0"/>
              </a:rPr>
              <a:t>Accelerating I/O performance with </a:t>
            </a:r>
            <a:r>
              <a:rPr lang="en-US" b="1" dirty="0">
                <a:latin typeface="Segoe UI" panose="020B0502040204020203" pitchFamily="34" charset="0"/>
                <a:cs typeface="Segoe UI" panose="020B0502040204020203" pitchFamily="34" charset="0"/>
              </a:rPr>
              <a:t>Persistent Memory</a:t>
            </a:r>
          </a:p>
          <a:p>
            <a:r>
              <a:rPr lang="en-US" dirty="0" err="1">
                <a:latin typeface="Segoe UI" panose="020B0502040204020203" pitchFamily="34" charset="0"/>
                <a:cs typeface="Segoe UI" panose="020B0502040204020203" pitchFamily="34" charset="0"/>
              </a:rPr>
              <a:t>TempDB</a:t>
            </a:r>
            <a:r>
              <a:rPr lang="en-US" dirty="0">
                <a:latin typeface="Segoe UI" panose="020B0502040204020203" pitchFamily="34" charset="0"/>
                <a:cs typeface="Segoe UI" panose="020B0502040204020203" pitchFamily="34" charset="0"/>
              </a:rPr>
              <a:t>: It Just Runs Faster</a:t>
            </a:r>
            <a:br>
              <a:rPr lang="en-US" b="1" dirty="0">
                <a:latin typeface="Segoe UI" panose="020B0502040204020203" pitchFamily="34" charset="0"/>
                <a:cs typeface="Segoe UI" panose="020B0502040204020203" pitchFamily="34" charset="0"/>
              </a:rPr>
            </a:br>
            <a:r>
              <a:rPr lang="en-US" b="1" dirty="0">
                <a:latin typeface="Segoe UI" panose="020B0502040204020203" pitchFamily="34" charset="0"/>
                <a:cs typeface="Segoe UI" panose="020B0502040204020203" pitchFamily="34" charset="0"/>
              </a:rPr>
              <a:t>Memory-optimized </a:t>
            </a:r>
            <a:r>
              <a:rPr lang="en-US" b="1" dirty="0" err="1">
                <a:latin typeface="Segoe UI" panose="020B0502040204020203" pitchFamily="34" charset="0"/>
                <a:cs typeface="Segoe UI" panose="020B0502040204020203" pitchFamily="34" charset="0"/>
              </a:rPr>
              <a:t>TempDB</a:t>
            </a:r>
            <a:r>
              <a:rPr lang="en-US" b="1" dirty="0">
                <a:latin typeface="Segoe UI" panose="020B0502040204020203" pitchFamily="34" charset="0"/>
                <a:cs typeface="Segoe UI" panose="020B0502040204020203" pitchFamily="34" charset="0"/>
              </a:rPr>
              <a:t> Metadata</a:t>
            </a: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03CD28AC-ABB0-459E-B524-B9DD391F732F}"/>
              </a:ext>
            </a:extLst>
          </p:cNvPr>
          <p:cNvSpPr txBox="1"/>
          <p:nvPr/>
        </p:nvSpPr>
        <p:spPr>
          <a:xfrm>
            <a:off x="4320072" y="601592"/>
            <a:ext cx="4130803" cy="207749"/>
          </a:xfrm>
          <a:prstGeom prst="rect">
            <a:avLst/>
          </a:prstGeom>
          <a:noFill/>
        </p:spPr>
        <p:txBody>
          <a:bodyPr wrap="square" lIns="0" tIns="0" rIns="0" bIns="0" rtlCol="0">
            <a:spAutoFit/>
          </a:bodyPr>
          <a:lstStyle/>
          <a:p>
            <a:pPr algn="ctr" defTabSz="685775"/>
            <a:r>
              <a:rPr lang="en-US" sz="1350" b="1" dirty="0">
                <a:ln w="3175">
                  <a:noFill/>
                </a:ln>
                <a:solidFill>
                  <a:srgbClr val="0078D4"/>
                </a:solidFill>
                <a:latin typeface="Segoe UI Semibold"/>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5588797" y="1197628"/>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3957295" y="1816633"/>
            <a:ext cx="824864"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3957294"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3955390" y="3049845"/>
            <a:ext cx="828671"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4858051"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5759616" y="2432439"/>
            <a:ext cx="822960"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6233237"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5424018" y="3049845"/>
            <a:ext cx="72583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dirty="0">
                <a:solidFill>
                  <a:srgbClr val="1A1A1A">
                    <a:hueOff val="0"/>
                    <a:satOff val="0"/>
                    <a:lumOff val="0"/>
                    <a:alphaOff val="0"/>
                  </a:srgbClr>
                </a:solidFill>
                <a:latin typeface="Segoe UI"/>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4867198" y="1816633"/>
            <a:ext cx="1100813"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Table Variable</a:t>
            </a:r>
            <a:br>
              <a:rPr lang="en-US" sz="750" b="1" dirty="0">
                <a:solidFill>
                  <a:srgbClr val="1A1A1A">
                    <a:hueOff val="0"/>
                    <a:satOff val="0"/>
                    <a:lumOff val="0"/>
                    <a:alphaOff val="0"/>
                  </a:srgbClr>
                </a:solidFill>
                <a:latin typeface="Segoe UI"/>
              </a:rPr>
            </a:br>
            <a:r>
              <a:rPr lang="en-US" sz="750" b="1" dirty="0">
                <a:solidFill>
                  <a:srgbClr val="1A1A1A">
                    <a:hueOff val="0"/>
                    <a:satOff val="0"/>
                    <a:lumOff val="0"/>
                    <a:alphaOff val="0"/>
                  </a:srgbClr>
                </a:solidFill>
                <a:latin typeface="Segoe UI"/>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7007636"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7007636" y="2432439"/>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6053049" y="1816633"/>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7442410" y="2094887"/>
            <a:ext cx="0"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4045844" y="4823424"/>
            <a:ext cx="4433787" cy="115416"/>
          </a:xfrm>
          <a:prstGeom prst="rect">
            <a:avLst/>
          </a:prstGeom>
          <a:noFill/>
        </p:spPr>
        <p:txBody>
          <a:bodyPr wrap="square" lIns="0" tIns="0" rIns="0" bIns="0" rtlCol="0">
            <a:spAutoFit/>
          </a:bodyPr>
          <a:lstStyle/>
          <a:p>
            <a:pPr defTabSz="685775"/>
            <a:r>
              <a:rPr lang="en-US" sz="750" dirty="0">
                <a:gradFill>
                  <a:gsLst>
                    <a:gs pos="2917">
                      <a:srgbClr val="1A1A1A"/>
                    </a:gs>
                    <a:gs pos="30000">
                      <a:srgbClr val="1A1A1A"/>
                    </a:gs>
                  </a:gsLst>
                  <a:lin ang="5400000" scaled="0"/>
                </a:gradFill>
                <a:latin typeface="Segoe UI"/>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4650853" y="1813761"/>
            <a:ext cx="337551" cy="899804"/>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5101636" y="1362978"/>
            <a:ext cx="337551" cy="180137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4368774" y="2094887"/>
            <a:ext cx="953" cy="3375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5809442" y="2688189"/>
            <a:ext cx="339151" cy="3841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6214051" y="2667739"/>
            <a:ext cx="339151" cy="42506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4368774" y="2710694"/>
            <a:ext cx="952" cy="33915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5026274" y="819335"/>
            <a:ext cx="340749" cy="165384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5550213" y="1343274"/>
            <a:ext cx="340749" cy="605967"/>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6085323" y="1414132"/>
            <a:ext cx="340749" cy="46425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6562616" y="936838"/>
            <a:ext cx="340749" cy="14188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7968152" y="1816632"/>
            <a:ext cx="869548" cy="278255"/>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763" tIns="4763" rIns="4763" bIns="4763" numCol="1" spcCol="1270" anchor="ctr" anchorCtr="0">
            <a:noAutofit/>
          </a:bodyPr>
          <a:lstStyle/>
          <a:p>
            <a:pPr algn="ctr" defTabSz="333375">
              <a:spcBef>
                <a:spcPct val="0"/>
              </a:spcBef>
              <a:spcAft>
                <a:spcPct val="35000"/>
              </a:spcAft>
            </a:pPr>
            <a:r>
              <a:rPr lang="en-US" sz="750" b="1" dirty="0">
                <a:solidFill>
                  <a:srgbClr val="1A1A1A">
                    <a:hueOff val="0"/>
                    <a:satOff val="0"/>
                    <a:lumOff val="0"/>
                    <a:alphaOff val="0"/>
                  </a:srgbClr>
                </a:solidFill>
                <a:latin typeface="Segoe UI"/>
              </a:rPr>
              <a:t>Scalar UDF</a:t>
            </a:r>
          </a:p>
          <a:p>
            <a:pPr algn="ctr" defTabSz="333375">
              <a:spcBef>
                <a:spcPct val="0"/>
              </a:spcBef>
              <a:spcAft>
                <a:spcPct val="35000"/>
              </a:spcAft>
            </a:pPr>
            <a:r>
              <a:rPr lang="en-US" sz="750" b="1" dirty="0">
                <a:solidFill>
                  <a:srgbClr val="1A1A1A">
                    <a:hueOff val="0"/>
                    <a:satOff val="0"/>
                    <a:lumOff val="0"/>
                    <a:alphaOff val="0"/>
                  </a:srgbClr>
                </a:solidFill>
                <a:latin typeface="Segoe UI"/>
              </a:rPr>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7442409" y="1646257"/>
            <a:ext cx="960516"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8402925" y="1646257"/>
            <a:ext cx="0" cy="16297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3925368" y="156484"/>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441198" y="342900"/>
            <a:ext cx="3309709" cy="1246495"/>
          </a:xfrm>
        </p:spPr>
        <p:txBody>
          <a:bodyPr/>
          <a:lstStyle/>
          <a:p>
            <a:r>
              <a:rPr lang="en-US" dirty="0"/>
              <a:t>Mission critical security</a:t>
            </a:r>
            <a:br>
              <a:rPr lang="en-US" dirty="0"/>
            </a:br>
            <a:r>
              <a:rPr lang="en-US" sz="1800" dirty="0">
                <a:solidFill>
                  <a:schemeClr val="accent1"/>
                </a:solidFill>
              </a:rPr>
              <a:t>Confidential computing</a:t>
            </a:r>
            <a:r>
              <a:rPr lang="en-US" dirty="0">
                <a:solidFill>
                  <a:schemeClr val="accent1"/>
                </a:solidFill>
              </a:rPr>
              <a:t> </a:t>
            </a:r>
            <a:r>
              <a:rPr lang="en-US" sz="1800" dirty="0">
                <a:solidFill>
                  <a:schemeClr val="accent1"/>
                </a:solidFill>
              </a:rPr>
              <a:t> </a:t>
            </a:r>
            <a:endParaRPr lang="en-US" sz="1800" dirty="0"/>
          </a:p>
        </p:txBody>
      </p:sp>
      <p:sp>
        <p:nvSpPr>
          <p:cNvPr id="6" name="Text Placeholder 5"/>
          <p:cNvSpPr>
            <a:spLocks noGrp="1"/>
          </p:cNvSpPr>
          <p:nvPr>
            <p:ph type="body" sz="quarter" idx="10"/>
          </p:nvPr>
        </p:nvSpPr>
        <p:spPr>
          <a:xfrm>
            <a:off x="197962" y="2061634"/>
            <a:ext cx="3592361" cy="2231380"/>
          </a:xfrm>
        </p:spPr>
        <p:txBody>
          <a:bodyPr/>
          <a:lstStyle/>
          <a:p>
            <a:pPr marL="0" indent="0">
              <a:buNone/>
            </a:pPr>
            <a:r>
              <a:rPr lang="en-US" b="1" dirty="0">
                <a:latin typeface="Segoe UI" panose="020B0502040204020203" pitchFamily="34" charset="0"/>
                <a:cs typeface="Segoe UI" panose="020B0502040204020203" pitchFamily="34" charset="0"/>
              </a:rPr>
              <a:t>Always Encrypted </a:t>
            </a:r>
            <a:r>
              <a:rPr lang="en-US" dirty="0">
                <a:latin typeface="Segoe UI" panose="020B0502040204020203" pitchFamily="34" charset="0"/>
                <a:cs typeface="Segoe UI" panose="020B0502040204020203" pitchFamily="34" charset="0"/>
              </a:rPr>
              <a:t>with secure enclaves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Data Classification </a:t>
            </a:r>
            <a:r>
              <a:rPr lang="en-US" dirty="0">
                <a:latin typeface="Segoe UI" panose="020B0502040204020203" pitchFamily="34" charset="0"/>
                <a:cs typeface="Segoe UI" panose="020B0502040204020203" pitchFamily="34" charset="0"/>
              </a:rPr>
              <a:t>and auditing built-in</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TDE scan suspend </a:t>
            </a:r>
            <a:r>
              <a:rPr lang="en-US">
                <a:latin typeface="Segoe UI" panose="020B0502040204020203" pitchFamily="34" charset="0"/>
                <a:cs typeface="Segoe UI" panose="020B0502040204020203" pitchFamily="34" charset="0"/>
              </a:rPr>
              <a:t>and resume</a:t>
            </a:r>
            <a:endParaRPr lang="en-US"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Simplified certificate management</a:t>
            </a:r>
          </a:p>
        </p:txBody>
      </p:sp>
      <p:sp>
        <p:nvSpPr>
          <p:cNvPr id="4" name="Rectangle 3">
            <a:extLst>
              <a:ext uri="{FF2B5EF4-FFF2-40B4-BE49-F238E27FC236}">
                <a16:creationId xmlns:a16="http://schemas.microsoft.com/office/drawing/2014/main" id="{AA8E8A6B-C689-4CD0-91C2-28C931D3B887}"/>
              </a:ext>
            </a:extLst>
          </p:cNvPr>
          <p:cNvSpPr/>
          <p:nvPr/>
        </p:nvSpPr>
        <p:spPr>
          <a:xfrm>
            <a:off x="4530923" y="1423163"/>
            <a:ext cx="2445417" cy="1099836"/>
          </a:xfrm>
          <a:prstGeom prst="rect">
            <a:avLst/>
          </a:prstGeom>
          <a:noFill/>
          <a:ln w="12700" cap="flat" cmpd="sng" algn="ctr">
            <a:solidFill>
              <a:srgbClr val="0078D7"/>
            </a:solidFill>
            <a:prstDash val="dash"/>
          </a:ln>
          <a:effectLst/>
        </p:spPr>
        <p:txBody>
          <a:bodyPr rtlCol="0" anchor="ctr"/>
          <a:lstStyle/>
          <a:p>
            <a:pPr algn="ctr" defTabSz="685800">
              <a:defRPr/>
            </a:pPr>
            <a:endParaRPr lang="en-US" sz="1350" kern="0" dirty="0">
              <a:solidFill>
                <a:srgbClr val="FFFFFF"/>
              </a:solidFill>
              <a:latin typeface="Segoe UI"/>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5367975" y="2047418"/>
            <a:ext cx="732529"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5369012" y="2173949"/>
            <a:ext cx="730452"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5436720" y="1840913"/>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6884060" y="2047418"/>
            <a:ext cx="810418" cy="124315"/>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6982491" y="1840913"/>
            <a:ext cx="62709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6085276" y="2107182"/>
            <a:ext cx="732710" cy="300082"/>
          </a:xfrm>
          <a:prstGeom prst="rect">
            <a:avLst/>
          </a:prstGeom>
          <a:noFill/>
          <a:ln w="12700">
            <a:noFill/>
          </a:ln>
        </p:spPr>
        <p:txBody>
          <a:bodyPr wrap="square" lIns="68580" tIns="34290" rIns="68580" bIns="34290" rtlCol="0" anchor="ctr" anchorCtr="0">
            <a:spAutoFit/>
          </a:bodyPr>
          <a:lstStyle/>
          <a:p>
            <a:pPr algn="ctr" defTabSz="698495">
              <a:defRPr/>
            </a:pPr>
            <a:r>
              <a:rPr lang="en-US" sz="750" kern="0" dirty="0">
                <a:solidFill>
                  <a:srgbClr val="0078D7"/>
                </a:solidFill>
                <a:latin typeface="Segoe UI Semibold"/>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5642583" y="1617566"/>
            <a:ext cx="183311" cy="224397"/>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7178756" y="1597067"/>
            <a:ext cx="183311" cy="224397"/>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6219753" y="1686388"/>
            <a:ext cx="481731" cy="470495"/>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defTabSz="685800">
                <a:defRPr/>
              </a:pPr>
              <a:endParaRPr lang="en-US" sz="1350" kern="0" dirty="0">
                <a:solidFill>
                  <a:srgbClr val="000000"/>
                </a:solidFill>
                <a:latin typeface="Segoe UI"/>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7466983" y="2903316"/>
            <a:ext cx="987554" cy="910315"/>
          </a:xfrm>
          <a:prstGeom prst="rect">
            <a:avLst/>
          </a:prstGeom>
          <a:noFill/>
          <a:ln w="12700" cap="flat" cmpd="sng" algn="ctr">
            <a:solidFill>
              <a:srgbClr val="0078D7"/>
            </a:solidFill>
            <a:prstDash val="dash"/>
          </a:ln>
          <a:effectLst/>
        </p:spPr>
        <p:txBody>
          <a:bodyPr rtlCol="0" anchor="b"/>
          <a:lstStyle/>
          <a:p>
            <a:pPr algn="ctr" defTabSz="685800">
              <a:defRPr/>
            </a:pPr>
            <a:r>
              <a:rPr lang="en-US" sz="900" kern="0" dirty="0">
                <a:solidFill>
                  <a:srgbClr val="0078D7"/>
                </a:solidFill>
                <a:latin typeface="Segoe UI Semibold"/>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7663242" y="3352358"/>
            <a:ext cx="595036" cy="213585"/>
          </a:xfrm>
          <a:prstGeom prst="rect">
            <a:avLst/>
          </a:prstGeom>
          <a:noFill/>
        </p:spPr>
        <p:txBody>
          <a:bodyPr wrap="none" rtlCol="0">
            <a:spAutoFit/>
          </a:bodyPr>
          <a:lstStyle/>
          <a:p>
            <a:pPr algn="ctr" defTabSz="685800">
              <a:defRPr/>
            </a:pPr>
            <a:r>
              <a:rPr lang="en-US" sz="788" kern="0" dirty="0">
                <a:solidFill>
                  <a:srgbClr val="0078D7"/>
                </a:solidFill>
                <a:latin typeface="Segoe UI"/>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7869105" y="3129011"/>
            <a:ext cx="183311" cy="224397"/>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7898602" y="2385957"/>
            <a:ext cx="124316" cy="638866"/>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4745732" y="1784192"/>
            <a:ext cx="488235" cy="473031"/>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7773573" y="1822177"/>
            <a:ext cx="374375" cy="48015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050" dirty="0">
                <a:gradFill>
                  <a:gsLst>
                    <a:gs pos="40075">
                      <a:srgbClr val="FFFFFF"/>
                    </a:gs>
                    <a:gs pos="30000">
                      <a:srgbClr val="FFFFFF"/>
                    </a:gs>
                  </a:gsLst>
                  <a:lin ang="5400000" scaled="0"/>
                </a:gradFill>
                <a:latin typeface="Segoe UI"/>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956"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4484432" y="2257223"/>
            <a:ext cx="258083" cy="339244"/>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7433170" y="3509097"/>
            <a:ext cx="258083" cy="339244"/>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7337927" y="1722708"/>
            <a:ext cx="110616" cy="145403"/>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1A1A1A"/>
                </a:solidFill>
                <a:latin typeface="Segoe UI"/>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endParaRPr lang="en-US" sz="1324" dirty="0">
                <a:solidFill>
                  <a:srgbClr val="FFFFFF"/>
                </a:solidFill>
                <a:latin typeface="Segoe UI"/>
              </a:endParaRPr>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4323735" y="426750"/>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3881337" y="208798"/>
            <a:ext cx="5052526" cy="466582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4338535" y="457301"/>
            <a:ext cx="4130803" cy="256224"/>
          </a:xfrm>
          <a:prstGeom prst="rect">
            <a:avLst/>
          </a:prstGeom>
          <a:noFill/>
        </p:spPr>
        <p:txBody>
          <a:bodyPr wrap="square" lIns="68580" tIns="34290" rIns="68580" bIns="3429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685800">
              <a:spcAft>
                <a:spcPts val="450"/>
              </a:spcAft>
            </a:pPr>
            <a:r>
              <a:rPr lang="en-US" sz="1350"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441197" y="342900"/>
            <a:ext cx="3440139" cy="830997"/>
          </a:xfrm>
        </p:spPr>
        <p:txBody>
          <a:bodyPr/>
          <a:lstStyle/>
          <a:p>
            <a:r>
              <a:rPr lang="en-US" dirty="0"/>
              <a:t>High Availability</a:t>
            </a:r>
            <a:br>
              <a:rPr lang="en-US" dirty="0"/>
            </a:br>
            <a:r>
              <a:rPr lang="en-US" sz="1800" dirty="0">
                <a:solidFill>
                  <a:schemeClr val="accent1"/>
                </a:solidFill>
              </a:rPr>
              <a:t>Keep SQL Server running</a:t>
            </a:r>
            <a:r>
              <a:rPr lang="en-US" dirty="0">
                <a:solidFill>
                  <a:schemeClr val="accent1"/>
                </a:solidFill>
              </a:rPr>
              <a:t> </a:t>
            </a:r>
            <a:endParaRPr lang="en-US" sz="1800" dirty="0"/>
          </a:p>
        </p:txBody>
      </p:sp>
      <p:sp>
        <p:nvSpPr>
          <p:cNvPr id="6" name="Text Placeholder 5"/>
          <p:cNvSpPr>
            <a:spLocks noGrp="1"/>
          </p:cNvSpPr>
          <p:nvPr>
            <p:ph type="body" sz="quarter" idx="10"/>
          </p:nvPr>
        </p:nvSpPr>
        <p:spPr>
          <a:xfrm>
            <a:off x="412719" y="1757638"/>
            <a:ext cx="3195131" cy="2451953"/>
          </a:xfrm>
        </p:spPr>
        <p:txBody>
          <a:bodyPr/>
          <a:lstStyle/>
          <a:p>
            <a:pPr marL="0" indent="0">
              <a:buNone/>
            </a:pPr>
            <a:r>
              <a:rPr lang="en-US" b="1" dirty="0">
                <a:latin typeface="+mn-lt"/>
                <a:cs typeface="Segoe UI" panose="020B0502040204020203" pitchFamily="34" charset="0"/>
              </a:rPr>
              <a:t>Online Index </a:t>
            </a:r>
            <a:r>
              <a:rPr lang="en-US" dirty="0">
                <a:latin typeface="+mn-lt"/>
                <a:cs typeface="Segoe UI" panose="020B0502040204020203" pitchFamily="34" charset="0"/>
              </a:rPr>
              <a:t>Enhancements</a:t>
            </a:r>
          </a:p>
          <a:p>
            <a:pPr marL="0" indent="0">
              <a:buNone/>
            </a:pPr>
            <a:endParaRPr lang="en-US" dirty="0">
              <a:latin typeface="+mn-lt"/>
              <a:cs typeface="Segoe UI" panose="020B0502040204020203" pitchFamily="34" charset="0"/>
            </a:endParaRPr>
          </a:p>
          <a:p>
            <a:pPr marL="0" indent="0">
              <a:buNone/>
            </a:pPr>
            <a:r>
              <a:rPr lang="en-US" dirty="0">
                <a:latin typeface="+mn-lt"/>
              </a:rPr>
              <a:t>Availability Groups Enhancements</a:t>
            </a:r>
          </a:p>
          <a:p>
            <a:pPr marL="171450" lvl="1" indent="0">
              <a:buNone/>
            </a:pPr>
            <a:r>
              <a:rPr lang="en-US" b="1" dirty="0"/>
              <a:t>System Databases (Planned)</a:t>
            </a:r>
          </a:p>
          <a:p>
            <a:pPr marL="171450" lvl="1" indent="0">
              <a:buNone/>
            </a:pPr>
            <a:endParaRPr lang="en-US" b="1" dirty="0"/>
          </a:p>
          <a:p>
            <a:pPr marL="0" indent="0">
              <a:buNone/>
            </a:pPr>
            <a:r>
              <a:rPr lang="en-US" dirty="0">
                <a:latin typeface="+mn-lt"/>
              </a:rPr>
              <a:t>Availability groups on </a:t>
            </a:r>
            <a:r>
              <a:rPr lang="en-US" b="1" dirty="0">
                <a:latin typeface="+mn-lt"/>
              </a:rPr>
              <a:t>Kubernetes</a:t>
            </a:r>
          </a:p>
          <a:p>
            <a:pPr marL="0" indent="0">
              <a:buNone/>
            </a:pPr>
            <a:endParaRPr lang="en-US" dirty="0">
              <a:latin typeface="+mn-lt"/>
            </a:endParaRPr>
          </a:p>
          <a:p>
            <a:pPr marL="0" indent="0">
              <a:buNone/>
            </a:pPr>
            <a:r>
              <a:rPr lang="en-US" b="1" dirty="0">
                <a:latin typeface="+mn-lt"/>
              </a:rPr>
              <a:t>Accelerated Database Recovery</a:t>
            </a:r>
          </a:p>
        </p:txBody>
      </p:sp>
      <p:sp>
        <p:nvSpPr>
          <p:cNvPr id="8" name="Rectangle 7">
            <a:extLst>
              <a:ext uri="{FF2B5EF4-FFF2-40B4-BE49-F238E27FC236}">
                <a16:creationId xmlns:a16="http://schemas.microsoft.com/office/drawing/2014/main" id="{30479CBA-FAEE-584C-8313-E41B890A8435}"/>
              </a:ext>
            </a:extLst>
          </p:cNvPr>
          <p:cNvSpPr/>
          <p:nvPr/>
        </p:nvSpPr>
        <p:spPr>
          <a:xfrm>
            <a:off x="4511332" y="2755384"/>
            <a:ext cx="3772698" cy="441109"/>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80" tIns="34290" rIns="68580" bIns="34290" numCol="1" spcCol="0" rtlCol="0" fromWordArt="0" anchor="t" anchorCtr="1" forceAA="0" compatLnSpc="1">
            <a:prstTxWarp prst="textNoShape">
              <a:avLst/>
            </a:prstTxWarp>
            <a:noAutofit/>
          </a:bodyPr>
          <a:lstStyle/>
          <a:p>
            <a:pPr algn="ctr" defTabSz="457189">
              <a:defRPr/>
            </a:pPr>
            <a:r>
              <a:rPr lang="en-US" sz="750" b="1" dirty="0">
                <a:solidFill>
                  <a:srgbClr val="0078D4"/>
                </a:solidFill>
                <a:latin typeface="Segoe UI"/>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4751699" y="1081717"/>
            <a:ext cx="1051476" cy="883108"/>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34118" cy="27699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595315"/>
              <a:ext cx="740148" cy="2769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8418292" y="1730628"/>
            <a:ext cx="461666" cy="230832"/>
          </a:xfrm>
          <a:prstGeom prst="rect">
            <a:avLst/>
          </a:prstGeom>
          <a:noFill/>
        </p:spPr>
        <p:txBody>
          <a:bodyPr wrap="non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Reporting </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3921556" y="4393808"/>
            <a:ext cx="428112" cy="230832"/>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Primary</a:t>
            </a:r>
            <a:br>
              <a:rPr lang="en-US" sz="750" dirty="0">
                <a:gradFill>
                  <a:gsLst>
                    <a:gs pos="2917">
                      <a:srgbClr val="1A1A1A"/>
                    </a:gs>
                    <a:gs pos="30000">
                      <a:srgbClr val="1A1A1A"/>
                    </a:gs>
                  </a:gsLst>
                  <a:lin ang="5400000" scaled="0"/>
                </a:gradFill>
                <a:latin typeface="Segoe UI Semibold"/>
              </a:rPr>
            </a:br>
            <a:r>
              <a:rPr lang="en-US" sz="750" dirty="0">
                <a:gradFill>
                  <a:gsLst>
                    <a:gs pos="2917">
                      <a:srgbClr val="1A1A1A"/>
                    </a:gs>
                    <a:gs pos="30000">
                      <a:srgbClr val="1A1A1A"/>
                    </a:gs>
                  </a:gsLst>
                  <a:lin ang="5400000" scaled="0"/>
                </a:gradFill>
                <a:latin typeface="Segoe UI Semibold"/>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4763298"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4760411"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4830766"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4887186"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4900536"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4949514"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4428311" y="876301"/>
            <a:ext cx="3903355" cy="376603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4473258" y="902536"/>
            <a:ext cx="1745207" cy="138499"/>
          </a:xfrm>
          <a:prstGeom prst="rect">
            <a:avLst/>
          </a:prstGeom>
          <a:noFill/>
        </p:spPr>
        <p:txBody>
          <a:bodyPr wrap="square" lIns="0" tIns="0" rIns="0" bIns="0" rtlCol="0">
            <a:spAutoFit/>
          </a:bodyPr>
          <a:lstStyle/>
          <a:p>
            <a:pPr defTabSz="685775">
              <a:defRPr/>
            </a:pPr>
            <a:r>
              <a:rPr lang="en-US" sz="9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8174468" y="1544832"/>
            <a:ext cx="311584" cy="2637"/>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5280322" y="3604408"/>
            <a:ext cx="4391" cy="48469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7954800" y="1684404"/>
            <a:ext cx="5571" cy="661550"/>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5277437" y="1964825"/>
            <a:ext cx="1" cy="381129"/>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4924260" y="4077999"/>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5968203" y="2345953"/>
            <a:ext cx="1028278" cy="125845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5966058"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6035671"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6092091" y="2754482"/>
            <a:ext cx="780503" cy="438582"/>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6105441"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7192987" y="2340238"/>
            <a:ext cx="1028278" cy="126416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24"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7197532" y="2333960"/>
            <a:ext cx="420628" cy="207749"/>
          </a:xfrm>
          <a:prstGeom prst="rect">
            <a:avLst/>
          </a:prstGeom>
          <a:noFill/>
        </p:spPr>
        <p:txBody>
          <a:bodyPr wrap="none" lIns="68580" tIns="34290" rIns="68580" bIns="34290" rtlCol="0">
            <a:spAutoFit/>
          </a:bodyPr>
          <a:lstStyle/>
          <a:p>
            <a:pPr defTabSz="685775">
              <a:defRPr/>
            </a:pPr>
            <a:r>
              <a:rPr lang="en-US" sz="900" dirty="0">
                <a:gradFill>
                  <a:gsLst>
                    <a:gs pos="2917">
                      <a:srgbClr val="1A1A1A"/>
                    </a:gs>
                    <a:gs pos="30000">
                      <a:srgbClr val="1A1A1A"/>
                    </a:gs>
                  </a:gsLst>
                  <a:lin ang="5400000" scaled="0"/>
                </a:gradFill>
                <a:latin typeface="Segoe UI"/>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7260455" y="2562613"/>
            <a:ext cx="893342" cy="96872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342900"/>
            <a:r>
              <a:rPr lang="en-US" sz="750" b="1" dirty="0">
                <a:solidFill>
                  <a:srgbClr val="0D0D0D"/>
                </a:solidFill>
                <a:latin typeface="Segoe UI Semibold"/>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7307491" y="2812191"/>
            <a:ext cx="799268" cy="323165"/>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240030" rtlCol="0" anchor="ctr">
            <a:spAutoFit/>
          </a:bodyPr>
          <a:lstStyle/>
          <a:p>
            <a:pPr defTabSz="342900"/>
            <a:r>
              <a:rPr lang="en-US" sz="750" dirty="0">
                <a:solidFill>
                  <a:srgbClr val="1A1A1A"/>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7330225" y="3246902"/>
            <a:ext cx="753801" cy="20774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flipV="1">
            <a:off x="4298686" y="4239581"/>
            <a:ext cx="625574"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615041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7357297" y="2896166"/>
            <a:ext cx="135431" cy="16734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5689325" y="1552936"/>
            <a:ext cx="381129" cy="120490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6304574" y="937687"/>
            <a:ext cx="375414" cy="2429690"/>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5622849" y="3604407"/>
            <a:ext cx="859493" cy="635175"/>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3972540" y="4046381"/>
            <a:ext cx="326146" cy="31598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8486052" y="1386837"/>
            <a:ext cx="326146" cy="31598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kern="0" dirty="0">
                  <a:solidFill>
                    <a:srgbClr val="3F3F3F"/>
                  </a:solidFill>
                  <a:latin typeface="Segoe UI"/>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algn="ctr" defTabSz="699557">
                <a:defRPr/>
              </a:pPr>
              <a:endParaRPr lang="en-US" sz="1350" dirty="0">
                <a:solidFill>
                  <a:srgbClr val="3F3F3F"/>
                </a:solidFill>
                <a:latin typeface="Segoe UI"/>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algn="ctr" defTabSz="685800">
                <a:defRPr/>
              </a:pPr>
              <a:endParaRPr lang="en-US" sz="1350" kern="0" dirty="0">
                <a:solidFill>
                  <a:prstClr val="black"/>
                </a:solidFill>
                <a:latin typeface="Arial" charset="0"/>
                <a:ea typeface="Arial" charset="0"/>
                <a:cs typeface="Arial" charset="0"/>
              </a:endParaRPr>
            </a:p>
          </p:txBody>
        </p:sp>
      </p:grpSp>
      <p:sp>
        <p:nvSpPr>
          <p:cNvPr id="83" name="Rectangle 82">
            <a:extLst>
              <a:ext uri="{FF2B5EF4-FFF2-40B4-BE49-F238E27FC236}">
                <a16:creationId xmlns:a16="http://schemas.microsoft.com/office/drawing/2014/main" id="{566738C9-E1BD-48CB-9987-6EDE32E0C229}"/>
              </a:ext>
            </a:extLst>
          </p:cNvPr>
          <p:cNvSpPr/>
          <p:nvPr/>
        </p:nvSpPr>
        <p:spPr bwMode="auto">
          <a:xfrm>
            <a:off x="7475879" y="1385886"/>
            <a:ext cx="698589" cy="323165"/>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342900"/>
            <a:r>
              <a:rPr lang="en-US" sz="750" dirty="0">
                <a:solidFill>
                  <a:srgbClr val="1A1A1A"/>
                </a:solidFill>
                <a:latin typeface="Segoe UI" panose="020B0502040204020203" pitchFamily="34" charset="0"/>
                <a:cs typeface="Segoe UI" panose="020B0502040204020203" pitchFamily="34" charset="0"/>
              </a:rPr>
              <a:t>Load balancer</a:t>
            </a:r>
          </a:p>
        </p:txBody>
      </p:sp>
      <p:grpSp>
        <p:nvGrpSpPr>
          <p:cNvPr id="141" name="Group 140">
            <a:extLst>
              <a:ext uri="{FF2B5EF4-FFF2-40B4-BE49-F238E27FC236}">
                <a16:creationId xmlns:a16="http://schemas.microsoft.com/office/drawing/2014/main" id="{39AEC6FD-3DA7-43D2-A757-0FE4DC11CB37}"/>
              </a:ext>
            </a:extLst>
          </p:cNvPr>
          <p:cNvGrpSpPr/>
          <p:nvPr/>
        </p:nvGrpSpPr>
        <p:grpSpPr>
          <a:xfrm>
            <a:off x="6630002" y="1696036"/>
            <a:ext cx="1193813" cy="642728"/>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FFISYNC_SLIDE_GUID" val="e29d6855-4984-4cac-ade1-174248fa27f4"/>
</p:tagLst>
</file>

<file path=ppt/tags/tag10.xml><?xml version="1.0" encoding="utf-8"?>
<p:tagLst xmlns:a="http://schemas.openxmlformats.org/drawingml/2006/main" xmlns:r="http://schemas.openxmlformats.org/officeDocument/2006/relationships" xmlns:p="http://schemas.openxmlformats.org/presentationml/2006/main">
  <p:tag name="OFFISYNC_SLIDE_GUID" val="2da7b186-c594-4e15-aa8f-919bb9d00e85"/>
</p:tagLst>
</file>

<file path=ppt/tags/tag11.xml><?xml version="1.0" encoding="utf-8"?>
<p:tagLst xmlns:a="http://schemas.openxmlformats.org/drawingml/2006/main" xmlns:r="http://schemas.openxmlformats.org/officeDocument/2006/relationships" xmlns:p="http://schemas.openxmlformats.org/presentationml/2006/main">
  <p:tag name="OFFISYNC_SLIDE_GUID" val="c76a1aed-592f-4a82-8c74-3d1b96e2339d"/>
</p:tagLst>
</file>

<file path=ppt/tags/tag12.xml><?xml version="1.0" encoding="utf-8"?>
<p:tagLst xmlns:a="http://schemas.openxmlformats.org/drawingml/2006/main" xmlns:r="http://schemas.openxmlformats.org/officeDocument/2006/relationships" xmlns:p="http://schemas.openxmlformats.org/presentationml/2006/main">
  <p:tag name="OFFISYNC_SLIDE_GUID" val="37354928-54f8-41e7-be21-27baf5b7b677"/>
</p:tagLst>
</file>

<file path=ppt/tags/tag13.xml><?xml version="1.0" encoding="utf-8"?>
<p:tagLst xmlns:a="http://schemas.openxmlformats.org/drawingml/2006/main" xmlns:r="http://schemas.openxmlformats.org/officeDocument/2006/relationships" xmlns:p="http://schemas.openxmlformats.org/presentationml/2006/main">
  <p:tag name="OFFISYNC_SLIDE_GUID" val="a1e4df79-d62f-4d47-8409-75e5ef4d89e0"/>
</p:tagLst>
</file>

<file path=ppt/tags/tag14.xml><?xml version="1.0" encoding="utf-8"?>
<p:tagLst xmlns:a="http://schemas.openxmlformats.org/drawingml/2006/main" xmlns:r="http://schemas.openxmlformats.org/officeDocument/2006/relationships" xmlns:p="http://schemas.openxmlformats.org/presentationml/2006/main">
  <p:tag name="OFFISYNC_SLIDE_GUID" val="fe482ce6-e121-411a-b3fd-2328189de3ba"/>
</p:tagLst>
</file>

<file path=ppt/tags/tag2.xml><?xml version="1.0" encoding="utf-8"?>
<p:tagLst xmlns:a="http://schemas.openxmlformats.org/drawingml/2006/main" xmlns:r="http://schemas.openxmlformats.org/officeDocument/2006/relationships" xmlns:p="http://schemas.openxmlformats.org/presentationml/2006/main">
  <p:tag name="OFFISYNC_SLIDE_GUID" val="bf0850cb-6e9f-4afd-bac8-a29602e905e1"/>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c255d0a-1308-4b0f-9187-a15b5590cdd7"/>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0a4dd4d-4839-4f3a-87f1-b09ce474717f"/>
</p:tagLst>
</file>

<file path=ppt/tags/tag5.xml><?xml version="1.0" encoding="utf-8"?>
<p:tagLst xmlns:a="http://schemas.openxmlformats.org/drawingml/2006/main" xmlns:r="http://schemas.openxmlformats.org/officeDocument/2006/relationships" xmlns:p="http://schemas.openxmlformats.org/presentationml/2006/main">
  <p:tag name="TIMING" val="|85.5|32.2|57.1"/>
  <p:tag name="OFFISYNC_SLIDE_GUID" val="8f844093-c918-44ed-9ad2-0e7e4c0b2b30"/>
</p:tagLst>
</file>

<file path=ppt/tags/tag6.xml><?xml version="1.0" encoding="utf-8"?>
<p:tagLst xmlns:a="http://schemas.openxmlformats.org/drawingml/2006/main" xmlns:r="http://schemas.openxmlformats.org/officeDocument/2006/relationships" xmlns:p="http://schemas.openxmlformats.org/presentationml/2006/main">
  <p:tag name="OFFISYNC_SLIDE_GUID" val="598f3541-8d42-4d51-b931-05ada9de3491"/>
</p:tagLst>
</file>

<file path=ppt/tags/tag7.xml><?xml version="1.0" encoding="utf-8"?>
<p:tagLst xmlns:a="http://schemas.openxmlformats.org/drawingml/2006/main" xmlns:r="http://schemas.openxmlformats.org/officeDocument/2006/relationships" xmlns:p="http://schemas.openxmlformats.org/presentationml/2006/main">
  <p:tag name="OFFISYNC_SLIDE_GUID" val="cca2c396-171d-4232-b4b2-e367e3257d1c"/>
</p:tagLst>
</file>

<file path=ppt/tags/tag8.xml><?xml version="1.0" encoding="utf-8"?>
<p:tagLst xmlns:a="http://schemas.openxmlformats.org/drawingml/2006/main" xmlns:r="http://schemas.openxmlformats.org/officeDocument/2006/relationships" xmlns:p="http://schemas.openxmlformats.org/presentationml/2006/main">
  <p:tag name="OFFISYNC_SLIDE_GUID" val="8c4d3df6-8d11-41ff-bf95-e571e2223fb2"/>
</p:tagLst>
</file>

<file path=ppt/tags/tag9.xml><?xml version="1.0" encoding="utf-8"?>
<p:tagLst xmlns:a="http://schemas.openxmlformats.org/drawingml/2006/main" xmlns:r="http://schemas.openxmlformats.org/officeDocument/2006/relationships" xmlns:p="http://schemas.openxmlformats.org/presentationml/2006/main">
  <p:tag name="OFFISYNC_SLIDE_GUID" val="d2d0ef9c-f360-4d74-85dc-ded810194b13"/>
</p:tagLst>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PASS 2013_SpeakerTemplate_16x9.potx</Template>
  <TotalTime>3604</TotalTime>
  <Words>4516</Words>
  <Application>Microsoft Office PowerPoint</Application>
  <PresentationFormat>On-screen Show (16:9)</PresentationFormat>
  <Paragraphs>795</Paragraphs>
  <Slides>37</Slides>
  <Notes>31</Notes>
  <HiddenSlides>0</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37</vt:i4>
      </vt:variant>
    </vt:vector>
  </HeadingPairs>
  <TitlesOfParts>
    <vt:vector size="56" baseType="lpstr">
      <vt:lpstr>Arial Unicode MS</vt:lpstr>
      <vt:lpstr>Arial</vt:lpstr>
      <vt:lpstr>Arial Narrow</vt:lpstr>
      <vt:lpstr>Calibri</vt:lpstr>
      <vt:lpstr>Consolas</vt:lpstr>
      <vt:lpstr>Gotham Book</vt:lpstr>
      <vt:lpstr>Intel Clear</vt:lpstr>
      <vt:lpstr>Intel Clear Light</vt:lpstr>
      <vt:lpstr>Intel Clear Pro</vt:lpstr>
      <vt:lpstr>Segoe UI</vt:lpstr>
      <vt:lpstr>Segoe UI Black</vt:lpstr>
      <vt:lpstr>Segoe UI Light</vt:lpstr>
      <vt:lpstr>Segoe UI Semibold</vt:lpstr>
      <vt:lpstr>Segoe UI Semilight</vt:lpstr>
      <vt:lpstr>Wingdings</vt:lpstr>
      <vt:lpstr>Wingdings 3</vt:lpstr>
      <vt:lpstr>PASS 2013_SpeakerTemplate_16x9</vt:lpstr>
      <vt:lpstr>WHITE TEMPLATE</vt:lpstr>
      <vt:lpstr>5-50203_Microsoft_Ignite_Template</vt:lpstr>
      <vt:lpstr>Modernize with SQL Server 2019 and Intel® Technologies</vt:lpstr>
      <vt:lpstr>PowerPoint Presentation</vt:lpstr>
      <vt:lpstr>Modernizing the WideWorldImporters Company</vt:lpstr>
      <vt:lpstr>Azure Data Modernization Choices</vt:lpstr>
      <vt:lpstr>Modernize with SQL Server 2019</vt:lpstr>
      <vt:lpstr>SQL Server 2019</vt:lpstr>
      <vt:lpstr>Intelligent Performance with SQL Server The intelligent database </vt:lpstr>
      <vt:lpstr>Mission critical security Confidential computing  </vt:lpstr>
      <vt:lpstr>High Availability Keep SQL Server running </vt:lpstr>
      <vt:lpstr>Enhancing the developer experience</vt:lpstr>
      <vt:lpstr>SQL Server 2019 and Linux and Containers</vt:lpstr>
      <vt:lpstr>Why SQL Server and Containers?</vt:lpstr>
      <vt:lpstr>SQL Server - Shared storage HA in Kubernetes</vt:lpstr>
      <vt:lpstr>SQL Server 2019  Always On Availability Groups on Kubernetes </vt:lpstr>
      <vt:lpstr>What is SQL Server Polybase?</vt:lpstr>
      <vt:lpstr>SQL Server 2019: Data Virtualization</vt:lpstr>
      <vt:lpstr>SQL Server 2019 Big Data Clusters</vt:lpstr>
      <vt:lpstr>SQL Server Big Data Cluster Architecture</vt:lpstr>
      <vt:lpstr>The Customer Voice</vt:lpstr>
      <vt:lpstr>Migrate to the Modern SQL Server</vt:lpstr>
      <vt:lpstr>Learn more </vt:lpstr>
      <vt:lpstr>PowerPoint Presentation</vt:lpstr>
      <vt:lpstr>Data-Centric Infrastructure Focus</vt:lpstr>
      <vt:lpstr>Data-Centric Portfolio</vt:lpstr>
      <vt:lpstr>Transforming the Memory Storage Hierarchy</vt:lpstr>
      <vt:lpstr>Goal: Efficient Data Centric Architecture</vt:lpstr>
      <vt:lpstr>Technology Driven: Intel® Optane™ Technology Unleashing breakthrough performance for a new generation of computing</vt:lpstr>
      <vt:lpstr>Reduced Query Runtimes4</vt:lpstr>
      <vt:lpstr>Faster Query Performance  with 2nd Gen Intel® Xeon®  Processor + SQL Server</vt:lpstr>
      <vt:lpstr>Memory Mode Example- Virtualized SQL Server</vt:lpstr>
      <vt:lpstr>Intel® Select Solutions</vt:lpstr>
      <vt:lpstr>Making workload acceleration Easy With Intel® Select Solutions</vt:lpstr>
      <vt:lpstr>DAX Example- 30 TB Data Warehouse5</vt:lpstr>
      <vt:lpstr>Microsoft Ignite ’18 Demo</vt:lpstr>
      <vt:lpstr>Notices and Disclaimers</vt:lpstr>
      <vt:lpstr>Notices and Disclaimers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Jeff Taylor</cp:lastModifiedBy>
  <cp:revision>841</cp:revision>
  <dcterms:created xsi:type="dcterms:W3CDTF">2013-07-12T18:23:55Z</dcterms:created>
  <dcterms:modified xsi:type="dcterms:W3CDTF">2019-06-15T19:36:00Z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2019-05-22T21:07:00.5613170Z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2fd619c1-eb03-4a25-ae0a-fb5897740e41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